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8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3" d="100"/>
          <a:sy n="113" d="100"/>
        </p:scale>
        <p:origin x="51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4/5/2023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4/5/2023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495911" y="518984"/>
            <a:ext cx="1924050" cy="1819275"/>
          </a:xfrm>
          <a:prstGeom prst="rect">
            <a:avLst/>
          </a:prstGeom>
        </p:spPr>
      </p:pic>
      <p:sp>
        <p:nvSpPr>
          <p:cNvPr id="10" name="Rectangle 9"/>
          <p:cNvSpPr/>
          <p:nvPr/>
        </p:nvSpPr>
        <p:spPr>
          <a:xfrm>
            <a:off x="953037" y="1674253"/>
            <a:ext cx="5434149" cy="51898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PROGRAMMING IN C</a:t>
            </a:r>
          </a:p>
        </p:txBody>
      </p:sp>
      <p:sp>
        <p:nvSpPr>
          <p:cNvPr id="3" name="TextBox 2">
            <a:extLst>
              <a:ext uri="{FF2B5EF4-FFF2-40B4-BE49-F238E27FC236}">
                <a16:creationId xmlns:a16="http://schemas.microsoft.com/office/drawing/2014/main" id="{E4D25AD1-C4E8-4998-A28D-5CC1503C4F2B}"/>
              </a:ext>
            </a:extLst>
          </p:cNvPr>
          <p:cNvSpPr txBox="1"/>
          <p:nvPr/>
        </p:nvSpPr>
        <p:spPr>
          <a:xfrm>
            <a:off x="2884866" y="2690336"/>
            <a:ext cx="5267459" cy="1754326"/>
          </a:xfrm>
          <a:prstGeom prst="rect">
            <a:avLst/>
          </a:prstGeom>
          <a:noFill/>
        </p:spPr>
        <p:txBody>
          <a:bodyPr wrap="square" rtlCol="0">
            <a:spAutoFit/>
          </a:bodyPr>
          <a:lstStyle/>
          <a:p>
            <a:pPr algn="ctr"/>
            <a:r>
              <a:rPr lang="en-IN" sz="1800" dirty="0" err="1">
                <a:latin typeface="Bahnschrift" panose="020B0502040204020203" pitchFamily="34" charset="0"/>
              </a:rPr>
              <a:t>Dr.</a:t>
            </a:r>
            <a:r>
              <a:rPr lang="en-IN" sz="1800" dirty="0">
                <a:latin typeface="Bahnschrift" panose="020B0502040204020203" pitchFamily="34" charset="0"/>
              </a:rPr>
              <a:t> M. A. JAMAL MOHAMED YASEEN ZUBEIR</a:t>
            </a:r>
          </a:p>
          <a:p>
            <a:pPr algn="ctr"/>
            <a:r>
              <a:rPr lang="en-IN" dirty="0">
                <a:latin typeface="Bahnschrift" panose="020B0502040204020203" pitchFamily="34" charset="0"/>
              </a:rPr>
              <a:t>Assistant Professor</a:t>
            </a:r>
            <a:endParaRPr lang="en-IN" sz="1800" dirty="0">
              <a:latin typeface="Bahnschrift" panose="020B0502040204020203" pitchFamily="34" charset="0"/>
            </a:endParaRPr>
          </a:p>
          <a:p>
            <a:pPr algn="ctr"/>
            <a:r>
              <a:rPr lang="en-IN" sz="1800" dirty="0">
                <a:latin typeface="Bahnschrift" panose="020B0502040204020203" pitchFamily="34" charset="0"/>
              </a:rPr>
              <a:t>	Department of </a:t>
            </a:r>
            <a:r>
              <a:rPr lang="en-IN" sz="1800">
                <a:latin typeface="Bahnschrift" panose="020B0502040204020203" pitchFamily="34" charset="0"/>
              </a:rPr>
              <a:t>Computer Science </a:t>
            </a:r>
            <a:r>
              <a:rPr lang="en-IN" sz="1800" dirty="0">
                <a:latin typeface="Bahnschrift" panose="020B0502040204020203" pitchFamily="34" charset="0"/>
              </a:rPr>
              <a:t>&amp; IT</a:t>
            </a:r>
          </a:p>
          <a:p>
            <a:pPr algn="ctr"/>
            <a:r>
              <a:rPr lang="en-IN" sz="1800" dirty="0">
                <a:latin typeface="Bahnschrift" panose="020B0502040204020203" pitchFamily="34" charset="0"/>
              </a:rPr>
              <a:t>Jamal Mohamed College(Autonomous)</a:t>
            </a:r>
          </a:p>
          <a:p>
            <a:pPr algn="ctr"/>
            <a:r>
              <a:rPr lang="en-IN" sz="1800" dirty="0">
                <a:latin typeface="Bahnschrift" panose="020B0502040204020203" pitchFamily="34" charset="0"/>
              </a:rPr>
              <a:t>	Tiruchirappalli - 620020</a:t>
            </a:r>
          </a:p>
          <a:p>
            <a:endParaRPr lang="en-IN" dirty="0"/>
          </a:p>
        </p:txBody>
      </p:sp>
    </p:spTree>
    <p:extLst>
      <p:ext uri="{BB962C8B-B14F-4D97-AF65-F5344CB8AC3E}">
        <p14:creationId xmlns:p14="http://schemas.microsoft.com/office/powerpoint/2010/main" val="2271183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nodeType="withEffect">
                                  <p:stCondLst>
                                    <p:cond delay="0"/>
                                  </p:stCondLst>
                                  <p:childTnLst>
                                    <p:animScale>
                                      <p:cBhvr>
                                        <p:cTn id="6" dur="2000" fill="hold"/>
                                        <p:tgtEl>
                                          <p:spTgt spid="10">
                                            <p:txEl>
                                              <p:pRg st="0" end="0"/>
                                            </p:txEl>
                                          </p:spTgt>
                                        </p:tgtEl>
                                      </p:cBhvr>
                                      <p:by x="150000" y="150000"/>
                                    </p:animScale>
                                  </p:childTnLst>
                                </p:cTn>
                              </p:par>
                              <p:par>
                                <p:cTn id="7" presetID="26" presetClass="emph" presetSubtype="0" repeatCount="indefinite" fill="hold" nodeType="withEffect">
                                  <p:stCondLst>
                                    <p:cond delay="0"/>
                                  </p:stCondLst>
                                  <p:childTnLst>
                                    <p:animEffect transition="out" filter="fade">
                                      <p:cBhvr>
                                        <p:cTn id="8" dur="2000" tmFilter="0, 0; .2, .5; .8, .5; 1, 0"/>
                                        <p:tgtEl>
                                          <p:spTgt spid="9"/>
                                        </p:tgtEl>
                                      </p:cBhvr>
                                    </p:animEffect>
                                    <p:animScale>
                                      <p:cBhvr>
                                        <p:cTn id="9" dur="1000" autoRev="1" fill="hold"/>
                                        <p:tgtEl>
                                          <p:spTgt spid="9"/>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2712" y="1373434"/>
            <a:ext cx="8596668" cy="834189"/>
          </a:xfrm>
        </p:spPr>
        <p:txBody>
          <a:bodyPr/>
          <a:lstStyle/>
          <a:p>
            <a:r>
              <a:rPr lang="en-IN" b="1" dirty="0">
                <a:solidFill>
                  <a:schemeClr val="tx1"/>
                </a:solidFill>
                <a:latin typeface="Bahnschrift" panose="020B0502040204020203" pitchFamily="34" charset="0"/>
              </a:rPr>
              <a:t>C VARIABLES AND TYPES:</a:t>
            </a:r>
            <a:endParaRPr lang="en-US" dirty="0">
              <a:solidFill>
                <a:schemeClr val="tx1"/>
              </a:solidFill>
              <a:latin typeface="Bahnschrift" panose="020B0502040204020203" pitchFamily="34" charset="0"/>
            </a:endParaRPr>
          </a:p>
        </p:txBody>
      </p:sp>
      <p:pic>
        <p:nvPicPr>
          <p:cNvPr id="4" name="Content Placeholder 3" descr="C:\Users\studentb\Downloads\download (1).pn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11679" y="2207623"/>
            <a:ext cx="4630095" cy="2299197"/>
          </a:xfrm>
          <a:prstGeom prst="rect">
            <a:avLst/>
          </a:prstGeom>
          <a:noFill/>
          <a:ln>
            <a:noFill/>
          </a:ln>
        </p:spPr>
      </p:pic>
      <p:sp>
        <p:nvSpPr>
          <p:cNvPr id="5" name="Rectangle 4"/>
          <p:cNvSpPr/>
          <p:nvPr/>
        </p:nvSpPr>
        <p:spPr>
          <a:xfrm>
            <a:off x="672712" y="4533080"/>
            <a:ext cx="7214937" cy="1393330"/>
          </a:xfrm>
          <a:prstGeom prst="rect">
            <a:avLst/>
          </a:prstGeom>
        </p:spPr>
        <p:txBody>
          <a:bodyPr wrap="square">
            <a:spAutoFit/>
          </a:bodyPr>
          <a:lstStyle/>
          <a:p>
            <a:pPr algn="just">
              <a:lnSpc>
                <a:spcPct val="107000"/>
              </a:lnSpc>
            </a:pPr>
            <a:r>
              <a:rPr lang="en-IN" sz="2000" dirty="0">
                <a:solidFill>
                  <a:srgbClr val="222222"/>
                </a:solidFill>
                <a:latin typeface="Times New Roman" panose="02020603050405020304" pitchFamily="18" charset="0"/>
                <a:ea typeface="Calibri" panose="020F0502020204030204" pitchFamily="34" charset="0"/>
                <a:cs typeface="Latha"/>
              </a:rPr>
              <a:t>C Programming/Variables. Like most programming languages, C is able to use and process named variables and their </a:t>
            </a:r>
            <a:r>
              <a:rPr lang="en-IN" sz="2000" b="1" dirty="0">
                <a:solidFill>
                  <a:srgbClr val="222222"/>
                </a:solidFill>
                <a:latin typeface="Times New Roman" panose="02020603050405020304" pitchFamily="18" charset="0"/>
                <a:ea typeface="Calibri" panose="020F0502020204030204" pitchFamily="34" charset="0"/>
                <a:cs typeface="Latha"/>
              </a:rPr>
              <a:t>contents</a:t>
            </a:r>
            <a:r>
              <a:rPr lang="en-IN" sz="2000" dirty="0">
                <a:solidFill>
                  <a:srgbClr val="222222"/>
                </a:solidFill>
                <a:latin typeface="Times New Roman" panose="02020603050405020304" pitchFamily="18" charset="0"/>
                <a:ea typeface="Calibri" panose="020F0502020204030204" pitchFamily="34" charset="0"/>
                <a:cs typeface="Latha"/>
              </a:rPr>
              <a:t>. Variables are simply names used to refer to some </a:t>
            </a:r>
            <a:r>
              <a:rPr lang="en-IN" sz="2000" b="1" dirty="0">
                <a:solidFill>
                  <a:srgbClr val="222222"/>
                </a:solidFill>
                <a:latin typeface="Times New Roman" panose="02020603050405020304" pitchFamily="18" charset="0"/>
                <a:ea typeface="Calibri" panose="020F0502020204030204" pitchFamily="34" charset="0"/>
                <a:cs typeface="Latha"/>
              </a:rPr>
              <a:t>location</a:t>
            </a:r>
            <a:r>
              <a:rPr lang="en-IN" sz="2000" dirty="0">
                <a:solidFill>
                  <a:srgbClr val="222222"/>
                </a:solidFill>
                <a:latin typeface="Times New Roman" panose="02020603050405020304" pitchFamily="18" charset="0"/>
                <a:ea typeface="Calibri" panose="020F0502020204030204" pitchFamily="34" charset="0"/>
                <a:cs typeface="Latha"/>
              </a:rPr>
              <a:t> in memory – a </a:t>
            </a:r>
            <a:r>
              <a:rPr lang="en-IN" sz="2000" b="1" dirty="0">
                <a:solidFill>
                  <a:srgbClr val="222222"/>
                </a:solidFill>
                <a:latin typeface="Times New Roman" panose="02020603050405020304" pitchFamily="18" charset="0"/>
                <a:ea typeface="Calibri" panose="020F0502020204030204" pitchFamily="34" charset="0"/>
                <a:cs typeface="Latha"/>
              </a:rPr>
              <a:t>location</a:t>
            </a:r>
            <a:r>
              <a:rPr lang="en-IN" sz="2000" dirty="0">
                <a:solidFill>
                  <a:srgbClr val="222222"/>
                </a:solidFill>
                <a:latin typeface="Times New Roman" panose="02020603050405020304" pitchFamily="18" charset="0"/>
                <a:ea typeface="Calibri" panose="020F0502020204030204" pitchFamily="34" charset="0"/>
                <a:cs typeface="Latha"/>
              </a:rPr>
              <a:t> that holds a </a:t>
            </a:r>
            <a:r>
              <a:rPr lang="en-IN" sz="2000" b="1" dirty="0">
                <a:solidFill>
                  <a:srgbClr val="222222"/>
                </a:solidFill>
                <a:latin typeface="Times New Roman" panose="02020603050405020304" pitchFamily="18" charset="0"/>
                <a:ea typeface="Calibri" panose="020F0502020204030204" pitchFamily="34" charset="0"/>
                <a:cs typeface="Latha"/>
              </a:rPr>
              <a:t>value</a:t>
            </a:r>
            <a:r>
              <a:rPr lang="en-IN" sz="2000" dirty="0">
                <a:solidFill>
                  <a:srgbClr val="222222"/>
                </a:solidFill>
                <a:latin typeface="Times New Roman" panose="02020603050405020304" pitchFamily="18" charset="0"/>
                <a:ea typeface="Calibri" panose="020F0502020204030204" pitchFamily="34" charset="0"/>
                <a:cs typeface="Latha"/>
              </a:rPr>
              <a:t> with which we are working.</a:t>
            </a:r>
            <a:endParaRPr lang="en-US" sz="2000" dirty="0">
              <a:effectLst/>
              <a:latin typeface="Calibri" panose="020F0502020204030204" pitchFamily="34" charset="0"/>
              <a:ea typeface="Calibri" panose="020F0502020204030204" pitchFamily="34" charset="0"/>
              <a:cs typeface="Latha"/>
            </a:endParaRPr>
          </a:p>
        </p:txBody>
      </p:sp>
      <p:sp>
        <p:nvSpPr>
          <p:cNvPr id="6" name="Rectangle 5"/>
          <p:cNvSpPr/>
          <p:nvPr/>
        </p:nvSpPr>
        <p:spPr>
          <a:xfrm>
            <a:off x="5248678" y="6283234"/>
            <a:ext cx="6943322" cy="57476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Dr  M.A. JAMAL MOHAMED YASEEN ZUBEIR JMC TRICHY</a:t>
            </a:r>
          </a:p>
        </p:txBody>
      </p:sp>
      <p:pic>
        <p:nvPicPr>
          <p:cNvPr id="7" name="Picture 6"/>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495911" y="518984"/>
            <a:ext cx="1924050" cy="1819275"/>
          </a:xfrm>
          <a:prstGeom prst="rect">
            <a:avLst/>
          </a:prstGeom>
        </p:spPr>
      </p:pic>
      <p:sp>
        <p:nvSpPr>
          <p:cNvPr id="8" name="Rectangle 7"/>
          <p:cNvSpPr/>
          <p:nvPr/>
        </p:nvSpPr>
        <p:spPr>
          <a:xfrm>
            <a:off x="0" y="0"/>
            <a:ext cx="5434149" cy="51898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PROGRAMMING IN C</a:t>
            </a:r>
          </a:p>
        </p:txBody>
      </p:sp>
    </p:spTree>
    <p:extLst>
      <p:ext uri="{BB962C8B-B14F-4D97-AF65-F5344CB8AC3E}">
        <p14:creationId xmlns:p14="http://schemas.microsoft.com/office/powerpoint/2010/main" val="2432206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nodeType="withEffect">
                                  <p:stCondLst>
                                    <p:cond delay="0"/>
                                  </p:stCondLst>
                                  <p:childTnLst>
                                    <p:animScale>
                                      <p:cBhvr>
                                        <p:cTn id="6" dur="2000" fill="hold"/>
                                        <p:tgtEl>
                                          <p:spTgt spid="8">
                                            <p:txEl>
                                              <p:pRg st="0" end="0"/>
                                            </p:txEl>
                                          </p:spTgt>
                                        </p:tgtEl>
                                      </p:cBhvr>
                                      <p:by x="150000" y="150000"/>
                                    </p:animScale>
                                  </p:childTnLst>
                                </p:cTn>
                              </p:par>
                              <p:par>
                                <p:cTn id="7" presetID="26" presetClass="emph" presetSubtype="0" repeatCount="indefinite" fill="hold" nodeType="withEffect">
                                  <p:stCondLst>
                                    <p:cond delay="0"/>
                                  </p:stCondLst>
                                  <p:childTnLst>
                                    <p:animEffect transition="out" filter="fade">
                                      <p:cBhvr>
                                        <p:cTn id="8" dur="2000" tmFilter="0, 0; .2, .5; .8, .5; 1, 0"/>
                                        <p:tgtEl>
                                          <p:spTgt spid="7"/>
                                        </p:tgtEl>
                                      </p:cBhvr>
                                    </p:animEffect>
                                    <p:animScale>
                                      <p:cBhvr>
                                        <p:cTn id="9" dur="1000" autoRev="1" fill="hold"/>
                                        <p:tgtEl>
                                          <p:spTgt spid="7"/>
                                        </p:tgtEl>
                                      </p:cBhvr>
                                      <p:by x="105000" y="105000"/>
                                    </p:animScale>
                                  </p:childTnLst>
                                </p:cTn>
                              </p:par>
                              <p:par>
                                <p:cTn id="10" presetID="16" presetClass="entr" presetSubtype="21" repeatCount="indefinite"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864613645"/>
              </p:ext>
            </p:extLst>
          </p:nvPr>
        </p:nvGraphicFramePr>
        <p:xfrm>
          <a:off x="481263" y="1071471"/>
          <a:ext cx="2745264" cy="5502840"/>
        </p:xfrm>
        <a:graphic>
          <a:graphicData uri="http://schemas.openxmlformats.org/drawingml/2006/table">
            <a:tbl>
              <a:tblPr firstRow="1" firstCol="1" bandRow="1">
                <a:tableStyleId>{5C22544A-7EE6-4342-B048-85BDC9FD1C3A}</a:tableStyleId>
              </a:tblPr>
              <a:tblGrid>
                <a:gridCol w="1372632">
                  <a:extLst>
                    <a:ext uri="{9D8B030D-6E8A-4147-A177-3AD203B41FA5}">
                      <a16:colId xmlns:a16="http://schemas.microsoft.com/office/drawing/2014/main" val="20000"/>
                    </a:ext>
                  </a:extLst>
                </a:gridCol>
                <a:gridCol w="1372632">
                  <a:extLst>
                    <a:ext uri="{9D8B030D-6E8A-4147-A177-3AD203B41FA5}">
                      <a16:colId xmlns:a16="http://schemas.microsoft.com/office/drawing/2014/main" val="20001"/>
                    </a:ext>
                  </a:extLst>
                </a:gridCol>
              </a:tblGrid>
              <a:tr h="944387">
                <a:tc>
                  <a:txBody>
                    <a:bodyPr/>
                    <a:lstStyle/>
                    <a:p>
                      <a:pPr marL="0" marR="0">
                        <a:lnSpc>
                          <a:spcPct val="107000"/>
                        </a:lnSpc>
                        <a:spcBef>
                          <a:spcPts val="0"/>
                        </a:spcBef>
                        <a:spcAft>
                          <a:spcPts val="1500"/>
                        </a:spcAft>
                      </a:pPr>
                      <a:r>
                        <a:rPr lang="en-IN" sz="1000" dirty="0">
                          <a:solidFill>
                            <a:schemeClr val="tx1"/>
                          </a:solidFill>
                          <a:effectLst/>
                        </a:rPr>
                        <a:t>1</a:t>
                      </a:r>
                      <a:endParaRPr lang="en-US" sz="900" dirty="0">
                        <a:solidFill>
                          <a:schemeClr val="tx1"/>
                        </a:solidFill>
                        <a:effectLst/>
                        <a:latin typeface="Calibri" panose="020F0502020204030204" pitchFamily="34" charset="0"/>
                        <a:ea typeface="Calibri" panose="020F0502020204030204" pitchFamily="34" charset="0"/>
                        <a:cs typeface="Latha"/>
                      </a:endParaRPr>
                    </a:p>
                  </a:txBody>
                  <a:tcPr marL="62604" marR="62604" marT="62604" marB="62604">
                    <a:solidFill>
                      <a:schemeClr val="bg1"/>
                    </a:solidFill>
                  </a:tcPr>
                </a:tc>
                <a:tc>
                  <a:txBody>
                    <a:bodyPr/>
                    <a:lstStyle/>
                    <a:p>
                      <a:pPr marL="30480" marR="30480" algn="just">
                        <a:lnSpc>
                          <a:spcPts val="1800"/>
                        </a:lnSpc>
                        <a:spcBef>
                          <a:spcPts val="0"/>
                        </a:spcBef>
                        <a:spcAft>
                          <a:spcPts val="720"/>
                        </a:spcAft>
                      </a:pPr>
                      <a:r>
                        <a:rPr lang="en-IN" sz="1000">
                          <a:solidFill>
                            <a:schemeClr val="tx1"/>
                          </a:solidFill>
                          <a:effectLst/>
                        </a:rPr>
                        <a:t>Char</a:t>
                      </a:r>
                      <a:endParaRPr lang="en-US" sz="900">
                        <a:solidFill>
                          <a:schemeClr val="tx1"/>
                        </a:solidFill>
                        <a:effectLst/>
                      </a:endParaRPr>
                    </a:p>
                    <a:p>
                      <a:pPr marL="30480" marR="30480" algn="just">
                        <a:lnSpc>
                          <a:spcPts val="1800"/>
                        </a:lnSpc>
                        <a:spcBef>
                          <a:spcPts val="0"/>
                        </a:spcBef>
                        <a:spcAft>
                          <a:spcPts val="720"/>
                        </a:spcAft>
                      </a:pPr>
                      <a:r>
                        <a:rPr lang="en-IN" sz="1000">
                          <a:solidFill>
                            <a:schemeClr val="tx1"/>
                          </a:solidFill>
                          <a:effectLst/>
                        </a:rPr>
                        <a:t>Typically a single octet(one byte). This is an integer type.</a:t>
                      </a:r>
                      <a:endParaRPr lang="en-US" sz="900">
                        <a:solidFill>
                          <a:schemeClr val="tx1"/>
                        </a:solidFill>
                        <a:effectLst/>
                        <a:latin typeface="Calibri" panose="020F0502020204030204" pitchFamily="34" charset="0"/>
                        <a:ea typeface="Calibri" panose="020F0502020204030204" pitchFamily="34" charset="0"/>
                        <a:cs typeface="Latha"/>
                      </a:endParaRPr>
                    </a:p>
                  </a:txBody>
                  <a:tcPr marL="62604" marR="62604" marT="62604" marB="62604">
                    <a:solidFill>
                      <a:schemeClr val="bg1"/>
                    </a:solidFill>
                  </a:tcPr>
                </a:tc>
                <a:extLst>
                  <a:ext uri="{0D108BD9-81ED-4DB2-BD59-A6C34878D82A}">
                    <a16:rowId xmlns:a16="http://schemas.microsoft.com/office/drawing/2014/main" val="10000"/>
                  </a:ext>
                </a:extLst>
              </a:tr>
              <a:tr h="753084">
                <a:tc>
                  <a:txBody>
                    <a:bodyPr/>
                    <a:lstStyle/>
                    <a:p>
                      <a:pPr marL="0" marR="0">
                        <a:lnSpc>
                          <a:spcPct val="107000"/>
                        </a:lnSpc>
                        <a:spcBef>
                          <a:spcPts val="0"/>
                        </a:spcBef>
                        <a:spcAft>
                          <a:spcPts val="0"/>
                        </a:spcAft>
                      </a:pPr>
                      <a:r>
                        <a:rPr lang="en-IN" sz="1000" dirty="0">
                          <a:solidFill>
                            <a:schemeClr val="tx1"/>
                          </a:solidFill>
                          <a:effectLst/>
                        </a:rPr>
                        <a:t>2</a:t>
                      </a:r>
                      <a:endParaRPr lang="en-US" sz="900" dirty="0">
                        <a:solidFill>
                          <a:schemeClr val="tx1"/>
                        </a:solidFill>
                        <a:effectLst/>
                        <a:latin typeface="Calibri" panose="020F0502020204030204" pitchFamily="34" charset="0"/>
                        <a:ea typeface="Calibri" panose="020F0502020204030204" pitchFamily="34" charset="0"/>
                        <a:cs typeface="Latha"/>
                      </a:endParaRPr>
                    </a:p>
                  </a:txBody>
                  <a:tcPr marL="62604" marR="62604" marT="62604" marB="62604">
                    <a:solidFill>
                      <a:schemeClr val="bg1"/>
                    </a:solidFill>
                  </a:tcPr>
                </a:tc>
                <a:tc>
                  <a:txBody>
                    <a:bodyPr/>
                    <a:lstStyle/>
                    <a:p>
                      <a:pPr marL="30480" marR="30480" algn="just">
                        <a:lnSpc>
                          <a:spcPts val="1800"/>
                        </a:lnSpc>
                        <a:spcBef>
                          <a:spcPts val="0"/>
                        </a:spcBef>
                        <a:spcAft>
                          <a:spcPts val="720"/>
                        </a:spcAft>
                      </a:pPr>
                      <a:r>
                        <a:rPr lang="en-IN" sz="1000">
                          <a:solidFill>
                            <a:schemeClr val="tx1"/>
                          </a:solidFill>
                          <a:effectLst/>
                        </a:rPr>
                        <a:t>Int</a:t>
                      </a:r>
                      <a:endParaRPr lang="en-US" sz="900">
                        <a:solidFill>
                          <a:schemeClr val="tx1"/>
                        </a:solidFill>
                        <a:effectLst/>
                      </a:endParaRPr>
                    </a:p>
                    <a:p>
                      <a:pPr marL="30480" marR="30480" algn="just">
                        <a:lnSpc>
                          <a:spcPts val="1800"/>
                        </a:lnSpc>
                        <a:spcBef>
                          <a:spcPts val="0"/>
                        </a:spcBef>
                        <a:spcAft>
                          <a:spcPts val="720"/>
                        </a:spcAft>
                      </a:pPr>
                      <a:r>
                        <a:rPr lang="en-IN" sz="1000">
                          <a:solidFill>
                            <a:schemeClr val="tx1"/>
                          </a:solidFill>
                          <a:effectLst/>
                        </a:rPr>
                        <a:t>The most natural size of integer for the machine.</a:t>
                      </a:r>
                      <a:endParaRPr lang="en-US" sz="900">
                        <a:solidFill>
                          <a:schemeClr val="tx1"/>
                        </a:solidFill>
                        <a:effectLst/>
                        <a:latin typeface="Calibri" panose="020F0502020204030204" pitchFamily="34" charset="0"/>
                        <a:ea typeface="Calibri" panose="020F0502020204030204" pitchFamily="34" charset="0"/>
                        <a:cs typeface="Latha"/>
                      </a:endParaRPr>
                    </a:p>
                  </a:txBody>
                  <a:tcPr marL="62604" marR="62604" marT="62604" marB="62604">
                    <a:solidFill>
                      <a:schemeClr val="bg1"/>
                    </a:solidFill>
                  </a:tcPr>
                </a:tc>
                <a:extLst>
                  <a:ext uri="{0D108BD9-81ED-4DB2-BD59-A6C34878D82A}">
                    <a16:rowId xmlns:a16="http://schemas.microsoft.com/office/drawing/2014/main" val="10001"/>
                  </a:ext>
                </a:extLst>
              </a:tr>
              <a:tr h="753084">
                <a:tc>
                  <a:txBody>
                    <a:bodyPr/>
                    <a:lstStyle/>
                    <a:p>
                      <a:pPr marL="0" marR="0">
                        <a:lnSpc>
                          <a:spcPct val="107000"/>
                        </a:lnSpc>
                        <a:spcBef>
                          <a:spcPts val="0"/>
                        </a:spcBef>
                        <a:spcAft>
                          <a:spcPts val="0"/>
                        </a:spcAft>
                      </a:pPr>
                      <a:r>
                        <a:rPr lang="en-IN" sz="1000" dirty="0">
                          <a:solidFill>
                            <a:schemeClr val="tx1"/>
                          </a:solidFill>
                          <a:effectLst/>
                        </a:rPr>
                        <a:t>3</a:t>
                      </a:r>
                      <a:endParaRPr lang="en-US" sz="900" dirty="0">
                        <a:solidFill>
                          <a:schemeClr val="tx1"/>
                        </a:solidFill>
                        <a:effectLst/>
                        <a:latin typeface="Calibri" panose="020F0502020204030204" pitchFamily="34" charset="0"/>
                        <a:ea typeface="Calibri" panose="020F0502020204030204" pitchFamily="34" charset="0"/>
                        <a:cs typeface="Latha"/>
                      </a:endParaRPr>
                    </a:p>
                  </a:txBody>
                  <a:tcPr marL="62604" marR="62604" marT="62604" marB="62604">
                    <a:solidFill>
                      <a:schemeClr val="bg1"/>
                    </a:solidFill>
                  </a:tcPr>
                </a:tc>
                <a:tc>
                  <a:txBody>
                    <a:bodyPr/>
                    <a:lstStyle/>
                    <a:p>
                      <a:pPr marL="30480" marR="30480" algn="just">
                        <a:lnSpc>
                          <a:spcPts val="1800"/>
                        </a:lnSpc>
                        <a:spcBef>
                          <a:spcPts val="0"/>
                        </a:spcBef>
                        <a:spcAft>
                          <a:spcPts val="720"/>
                        </a:spcAft>
                      </a:pPr>
                      <a:r>
                        <a:rPr lang="en-IN" sz="1000" dirty="0">
                          <a:solidFill>
                            <a:schemeClr val="tx1"/>
                          </a:solidFill>
                          <a:effectLst/>
                        </a:rPr>
                        <a:t>Float</a:t>
                      </a:r>
                      <a:endParaRPr lang="en-US" sz="900" dirty="0">
                        <a:solidFill>
                          <a:schemeClr val="tx1"/>
                        </a:solidFill>
                        <a:effectLst/>
                      </a:endParaRPr>
                    </a:p>
                    <a:p>
                      <a:pPr marL="30480" marR="30480" algn="just">
                        <a:lnSpc>
                          <a:spcPts val="1800"/>
                        </a:lnSpc>
                        <a:spcBef>
                          <a:spcPts val="0"/>
                        </a:spcBef>
                        <a:spcAft>
                          <a:spcPts val="720"/>
                        </a:spcAft>
                      </a:pPr>
                      <a:r>
                        <a:rPr lang="en-IN" sz="1000" dirty="0">
                          <a:solidFill>
                            <a:schemeClr val="tx1"/>
                          </a:solidFill>
                          <a:effectLst/>
                        </a:rPr>
                        <a:t>A single-precision floating point value.</a:t>
                      </a:r>
                      <a:endParaRPr lang="en-US" sz="900" dirty="0">
                        <a:solidFill>
                          <a:schemeClr val="tx1"/>
                        </a:solidFill>
                        <a:effectLst/>
                        <a:latin typeface="Calibri" panose="020F0502020204030204" pitchFamily="34" charset="0"/>
                        <a:ea typeface="Calibri" panose="020F0502020204030204" pitchFamily="34" charset="0"/>
                        <a:cs typeface="Latha"/>
                      </a:endParaRPr>
                    </a:p>
                  </a:txBody>
                  <a:tcPr marL="62604" marR="62604" marT="62604" marB="62604">
                    <a:solidFill>
                      <a:schemeClr val="bg1"/>
                    </a:solidFill>
                  </a:tcPr>
                </a:tc>
                <a:extLst>
                  <a:ext uri="{0D108BD9-81ED-4DB2-BD59-A6C34878D82A}">
                    <a16:rowId xmlns:a16="http://schemas.microsoft.com/office/drawing/2014/main" val="10002"/>
                  </a:ext>
                </a:extLst>
              </a:tr>
              <a:tr h="1018783">
                <a:tc>
                  <a:txBody>
                    <a:bodyPr/>
                    <a:lstStyle/>
                    <a:p>
                      <a:pPr marL="0" marR="0">
                        <a:lnSpc>
                          <a:spcPct val="107000"/>
                        </a:lnSpc>
                        <a:spcBef>
                          <a:spcPts val="0"/>
                        </a:spcBef>
                        <a:spcAft>
                          <a:spcPts val="0"/>
                        </a:spcAft>
                      </a:pPr>
                      <a:r>
                        <a:rPr lang="en-IN" sz="1000">
                          <a:solidFill>
                            <a:schemeClr val="tx1"/>
                          </a:solidFill>
                          <a:effectLst/>
                        </a:rPr>
                        <a:t> </a:t>
                      </a:r>
                      <a:endParaRPr lang="en-US" sz="900">
                        <a:solidFill>
                          <a:schemeClr val="tx1"/>
                        </a:solidFill>
                        <a:effectLst/>
                      </a:endParaRPr>
                    </a:p>
                    <a:p>
                      <a:pPr marL="0" marR="0">
                        <a:lnSpc>
                          <a:spcPct val="107000"/>
                        </a:lnSpc>
                        <a:spcBef>
                          <a:spcPts val="0"/>
                        </a:spcBef>
                        <a:spcAft>
                          <a:spcPts val="0"/>
                        </a:spcAft>
                      </a:pPr>
                      <a:r>
                        <a:rPr lang="en-IN" sz="1000">
                          <a:solidFill>
                            <a:schemeClr val="tx1"/>
                          </a:solidFill>
                          <a:effectLst/>
                        </a:rPr>
                        <a:t> </a:t>
                      </a:r>
                      <a:endParaRPr lang="en-US" sz="900">
                        <a:solidFill>
                          <a:schemeClr val="tx1"/>
                        </a:solidFill>
                        <a:effectLst/>
                      </a:endParaRPr>
                    </a:p>
                    <a:p>
                      <a:pPr marL="0" marR="0">
                        <a:lnSpc>
                          <a:spcPct val="107000"/>
                        </a:lnSpc>
                        <a:spcBef>
                          <a:spcPts val="0"/>
                        </a:spcBef>
                        <a:spcAft>
                          <a:spcPts val="0"/>
                        </a:spcAft>
                      </a:pPr>
                      <a:r>
                        <a:rPr lang="en-IN" sz="1000">
                          <a:solidFill>
                            <a:schemeClr val="tx1"/>
                          </a:solidFill>
                          <a:effectLst/>
                        </a:rPr>
                        <a:t>4</a:t>
                      </a:r>
                      <a:endParaRPr lang="en-US" sz="900">
                        <a:solidFill>
                          <a:schemeClr val="tx1"/>
                        </a:solidFill>
                        <a:effectLst/>
                        <a:latin typeface="Calibri" panose="020F0502020204030204" pitchFamily="34" charset="0"/>
                        <a:ea typeface="Calibri" panose="020F0502020204030204" pitchFamily="34" charset="0"/>
                        <a:cs typeface="Latha"/>
                      </a:endParaRPr>
                    </a:p>
                  </a:txBody>
                  <a:tcPr marL="62604" marR="62604" marT="62604" marB="62604">
                    <a:solidFill>
                      <a:schemeClr val="bg1"/>
                    </a:solidFill>
                  </a:tcPr>
                </a:tc>
                <a:tc>
                  <a:txBody>
                    <a:bodyPr/>
                    <a:lstStyle/>
                    <a:p>
                      <a:pPr marL="30480" marR="30480" algn="just">
                        <a:lnSpc>
                          <a:spcPts val="1800"/>
                        </a:lnSpc>
                        <a:spcBef>
                          <a:spcPts val="0"/>
                        </a:spcBef>
                        <a:spcAft>
                          <a:spcPts val="720"/>
                        </a:spcAft>
                      </a:pPr>
                      <a:r>
                        <a:rPr lang="en-IN" sz="1000" dirty="0">
                          <a:solidFill>
                            <a:schemeClr val="tx1"/>
                          </a:solidFill>
                          <a:effectLst/>
                        </a:rPr>
                        <a:t> </a:t>
                      </a:r>
                      <a:endParaRPr lang="en-US" sz="900" dirty="0">
                        <a:solidFill>
                          <a:schemeClr val="tx1"/>
                        </a:solidFill>
                        <a:effectLst/>
                      </a:endParaRPr>
                    </a:p>
                    <a:p>
                      <a:pPr marL="30480" marR="30480" algn="just">
                        <a:lnSpc>
                          <a:spcPts val="1800"/>
                        </a:lnSpc>
                        <a:spcBef>
                          <a:spcPts val="0"/>
                        </a:spcBef>
                        <a:spcAft>
                          <a:spcPts val="720"/>
                        </a:spcAft>
                      </a:pPr>
                      <a:r>
                        <a:rPr lang="en-IN" sz="1000" dirty="0">
                          <a:solidFill>
                            <a:schemeClr val="tx1"/>
                          </a:solidFill>
                          <a:effectLst/>
                        </a:rPr>
                        <a:t>Double</a:t>
                      </a:r>
                      <a:endParaRPr lang="en-US" sz="900" dirty="0">
                        <a:solidFill>
                          <a:schemeClr val="tx1"/>
                        </a:solidFill>
                        <a:effectLst/>
                      </a:endParaRPr>
                    </a:p>
                    <a:p>
                      <a:pPr marL="30480" marR="30480" algn="just">
                        <a:lnSpc>
                          <a:spcPts val="1800"/>
                        </a:lnSpc>
                        <a:spcBef>
                          <a:spcPts val="0"/>
                        </a:spcBef>
                        <a:spcAft>
                          <a:spcPts val="720"/>
                        </a:spcAft>
                      </a:pPr>
                      <a:r>
                        <a:rPr lang="en-IN" sz="1000" dirty="0">
                          <a:solidFill>
                            <a:schemeClr val="tx1"/>
                          </a:solidFill>
                          <a:effectLst/>
                        </a:rPr>
                        <a:t>A double-precision floating point value.</a:t>
                      </a:r>
                      <a:endParaRPr lang="en-US" sz="900" dirty="0">
                        <a:solidFill>
                          <a:schemeClr val="tx1"/>
                        </a:solidFill>
                        <a:effectLst/>
                        <a:latin typeface="Calibri" panose="020F0502020204030204" pitchFamily="34" charset="0"/>
                        <a:ea typeface="Calibri" panose="020F0502020204030204" pitchFamily="34" charset="0"/>
                        <a:cs typeface="Latha"/>
                      </a:endParaRPr>
                    </a:p>
                  </a:txBody>
                  <a:tcPr marL="62604" marR="62604" marT="62604" marB="62604">
                    <a:solidFill>
                      <a:schemeClr val="bg1"/>
                    </a:solidFill>
                  </a:tcPr>
                </a:tc>
                <a:extLst>
                  <a:ext uri="{0D108BD9-81ED-4DB2-BD59-A6C34878D82A}">
                    <a16:rowId xmlns:a16="http://schemas.microsoft.com/office/drawing/2014/main" val="10003"/>
                  </a:ext>
                </a:extLst>
              </a:tr>
              <a:tr h="753084">
                <a:tc>
                  <a:txBody>
                    <a:bodyPr/>
                    <a:lstStyle/>
                    <a:p>
                      <a:pPr marL="0" marR="0">
                        <a:lnSpc>
                          <a:spcPct val="107000"/>
                        </a:lnSpc>
                        <a:spcBef>
                          <a:spcPts val="0"/>
                        </a:spcBef>
                        <a:spcAft>
                          <a:spcPts val="0"/>
                        </a:spcAft>
                      </a:pPr>
                      <a:r>
                        <a:rPr lang="en-IN" sz="1000">
                          <a:solidFill>
                            <a:schemeClr val="tx1"/>
                          </a:solidFill>
                          <a:effectLst/>
                        </a:rPr>
                        <a:t>5</a:t>
                      </a:r>
                      <a:endParaRPr lang="en-US" sz="900">
                        <a:solidFill>
                          <a:schemeClr val="tx1"/>
                        </a:solidFill>
                        <a:effectLst/>
                        <a:latin typeface="Calibri" panose="020F0502020204030204" pitchFamily="34" charset="0"/>
                        <a:ea typeface="Calibri" panose="020F0502020204030204" pitchFamily="34" charset="0"/>
                        <a:cs typeface="Latha"/>
                      </a:endParaRPr>
                    </a:p>
                  </a:txBody>
                  <a:tcPr marL="62604" marR="62604" marT="62604" marB="62604">
                    <a:solidFill>
                      <a:schemeClr val="bg1"/>
                    </a:solidFill>
                  </a:tcPr>
                </a:tc>
                <a:tc>
                  <a:txBody>
                    <a:bodyPr/>
                    <a:lstStyle/>
                    <a:p>
                      <a:pPr marL="30480" marR="30480" algn="just">
                        <a:lnSpc>
                          <a:spcPts val="1800"/>
                        </a:lnSpc>
                        <a:spcBef>
                          <a:spcPts val="0"/>
                        </a:spcBef>
                        <a:spcAft>
                          <a:spcPts val="720"/>
                        </a:spcAft>
                      </a:pPr>
                      <a:r>
                        <a:rPr lang="en-IN" sz="1000" dirty="0">
                          <a:solidFill>
                            <a:schemeClr val="tx1"/>
                          </a:solidFill>
                          <a:effectLst/>
                        </a:rPr>
                        <a:t>Void</a:t>
                      </a:r>
                      <a:endParaRPr lang="en-US" sz="900" dirty="0">
                        <a:solidFill>
                          <a:schemeClr val="tx1"/>
                        </a:solidFill>
                        <a:effectLst/>
                      </a:endParaRPr>
                    </a:p>
                    <a:p>
                      <a:pPr marL="30480" marR="30480" algn="just">
                        <a:lnSpc>
                          <a:spcPts val="1800"/>
                        </a:lnSpc>
                        <a:spcBef>
                          <a:spcPts val="0"/>
                        </a:spcBef>
                        <a:spcAft>
                          <a:spcPts val="720"/>
                        </a:spcAft>
                      </a:pPr>
                      <a:r>
                        <a:rPr lang="en-IN" sz="1000" dirty="0">
                          <a:solidFill>
                            <a:schemeClr val="tx1"/>
                          </a:solidFill>
                          <a:effectLst/>
                        </a:rPr>
                        <a:t>Represents the absence of type.</a:t>
                      </a:r>
                      <a:endParaRPr lang="en-US" sz="900" dirty="0">
                        <a:solidFill>
                          <a:schemeClr val="tx1"/>
                        </a:solidFill>
                        <a:effectLst/>
                        <a:latin typeface="Calibri" panose="020F0502020204030204" pitchFamily="34" charset="0"/>
                        <a:ea typeface="Calibri" panose="020F0502020204030204" pitchFamily="34" charset="0"/>
                        <a:cs typeface="Latha"/>
                      </a:endParaRPr>
                    </a:p>
                  </a:txBody>
                  <a:tcPr marL="62604" marR="62604" marT="62604" marB="62604">
                    <a:solidFill>
                      <a:schemeClr val="bg1"/>
                    </a:solidFill>
                  </a:tcPr>
                </a:tc>
                <a:extLst>
                  <a:ext uri="{0D108BD9-81ED-4DB2-BD59-A6C34878D82A}">
                    <a16:rowId xmlns:a16="http://schemas.microsoft.com/office/drawing/2014/main" val="10004"/>
                  </a:ext>
                </a:extLst>
              </a:tr>
            </a:tbl>
          </a:graphicData>
        </a:graphic>
      </p:graphicFrame>
      <p:pic>
        <p:nvPicPr>
          <p:cNvPr id="5" name="Picture 4" descr="C:\Users\studentb\Downloads\variables-in-c-and-c-language-7-638.jpg"/>
          <p:cNvPicPr/>
          <p:nvPr/>
        </p:nvPicPr>
        <p:blipFill>
          <a:blip r:embed="rId2">
            <a:extLst>
              <a:ext uri="{28A0092B-C50C-407E-A947-70E740481C1C}">
                <a14:useLocalDpi xmlns:a14="http://schemas.microsoft.com/office/drawing/2010/main" val="0"/>
              </a:ext>
            </a:extLst>
          </a:blip>
          <a:srcRect/>
          <a:stretch>
            <a:fillRect/>
          </a:stretch>
        </p:blipFill>
        <p:spPr bwMode="auto">
          <a:xfrm>
            <a:off x="3584981" y="953589"/>
            <a:ext cx="5363076" cy="4947728"/>
          </a:xfrm>
          <a:prstGeom prst="rect">
            <a:avLst/>
          </a:prstGeom>
          <a:noFill/>
          <a:ln>
            <a:noFill/>
          </a:ln>
        </p:spPr>
      </p:pic>
      <p:sp>
        <p:nvSpPr>
          <p:cNvPr id="6" name="Rectangle 5"/>
          <p:cNvSpPr/>
          <p:nvPr/>
        </p:nvSpPr>
        <p:spPr>
          <a:xfrm>
            <a:off x="5248678" y="6283234"/>
            <a:ext cx="6943322" cy="57476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Dr  M.A. JAMAL MOHAMED YASEEN ZUBEIR JMC TRICHY</a:t>
            </a:r>
          </a:p>
        </p:txBody>
      </p:sp>
      <p:pic>
        <p:nvPicPr>
          <p:cNvPr id="7" name="Picture 6"/>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495911" y="518984"/>
            <a:ext cx="1924050" cy="1819275"/>
          </a:xfrm>
          <a:prstGeom prst="rect">
            <a:avLst/>
          </a:prstGeom>
        </p:spPr>
      </p:pic>
      <p:sp>
        <p:nvSpPr>
          <p:cNvPr id="8" name="Rectangle 7"/>
          <p:cNvSpPr/>
          <p:nvPr/>
        </p:nvSpPr>
        <p:spPr>
          <a:xfrm>
            <a:off x="0" y="0"/>
            <a:ext cx="5434149" cy="51898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PROGRAMMING IN C</a:t>
            </a:r>
          </a:p>
        </p:txBody>
      </p:sp>
    </p:spTree>
    <p:extLst>
      <p:ext uri="{BB962C8B-B14F-4D97-AF65-F5344CB8AC3E}">
        <p14:creationId xmlns:p14="http://schemas.microsoft.com/office/powerpoint/2010/main" val="2391458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nodeType="withEffect">
                                  <p:stCondLst>
                                    <p:cond delay="0"/>
                                  </p:stCondLst>
                                  <p:childTnLst>
                                    <p:animScale>
                                      <p:cBhvr>
                                        <p:cTn id="6" dur="2000" fill="hold"/>
                                        <p:tgtEl>
                                          <p:spTgt spid="8">
                                            <p:txEl>
                                              <p:pRg st="0" end="0"/>
                                            </p:txEl>
                                          </p:spTgt>
                                        </p:tgtEl>
                                      </p:cBhvr>
                                      <p:by x="150000" y="150000"/>
                                    </p:animScale>
                                  </p:childTnLst>
                                </p:cTn>
                              </p:par>
                              <p:par>
                                <p:cTn id="7" presetID="26" presetClass="emph" presetSubtype="0" repeatCount="indefinite" fill="hold" nodeType="withEffect">
                                  <p:stCondLst>
                                    <p:cond delay="0"/>
                                  </p:stCondLst>
                                  <p:childTnLst>
                                    <p:animEffect transition="out" filter="fade">
                                      <p:cBhvr>
                                        <p:cTn id="8" dur="2000" tmFilter="0, 0; .2, .5; .8, .5; 1, 0"/>
                                        <p:tgtEl>
                                          <p:spTgt spid="7"/>
                                        </p:tgtEl>
                                      </p:cBhvr>
                                    </p:animEffect>
                                    <p:animScale>
                                      <p:cBhvr>
                                        <p:cTn id="9" dur="1000" autoRev="1" fill="hold"/>
                                        <p:tgtEl>
                                          <p:spTgt spid="7"/>
                                        </p:tgtEl>
                                      </p:cBhvr>
                                      <p:by x="105000" y="105000"/>
                                    </p:animScale>
                                  </p:childTnLst>
                                </p:cTn>
                              </p:par>
                              <p:par>
                                <p:cTn id="10" presetID="16" presetClass="entr" presetSubtype="21" repeatCount="indefinite"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092926"/>
            <a:ext cx="8596668" cy="966537"/>
          </a:xfrm>
        </p:spPr>
        <p:txBody>
          <a:bodyPr/>
          <a:lstStyle/>
          <a:p>
            <a:r>
              <a:rPr lang="en-IN" b="1" dirty="0">
                <a:solidFill>
                  <a:schemeClr val="tx1"/>
                </a:solidFill>
                <a:latin typeface="Bahnschrift" panose="020B0502040204020203" pitchFamily="34" charset="0"/>
              </a:rPr>
              <a:t>VARIABLE  DEFINITION  IN  C:</a:t>
            </a:r>
            <a:endParaRPr lang="en-US" dirty="0">
              <a:solidFill>
                <a:schemeClr val="tx1"/>
              </a:solidFill>
              <a:latin typeface="Bahnschrift" panose="020B0502040204020203" pitchFamily="34" charset="0"/>
            </a:endParaRPr>
          </a:p>
        </p:txBody>
      </p:sp>
      <p:sp>
        <p:nvSpPr>
          <p:cNvPr id="3" name="Content Placeholder 2"/>
          <p:cNvSpPr>
            <a:spLocks noGrp="1"/>
          </p:cNvSpPr>
          <p:nvPr>
            <p:ph idx="1"/>
          </p:nvPr>
        </p:nvSpPr>
        <p:spPr>
          <a:xfrm>
            <a:off x="677334" y="2160589"/>
            <a:ext cx="8596668" cy="4288337"/>
          </a:xfrm>
        </p:spPr>
        <p:txBody>
          <a:bodyPr>
            <a:noAutofit/>
          </a:bodyPr>
          <a:lstStyle/>
          <a:p>
            <a:pPr algn="just"/>
            <a:r>
              <a:rPr lang="en-IN" sz="2000" dirty="0">
                <a:latin typeface="Times New Roman" panose="02020603050405020304" pitchFamily="18" charset="0"/>
                <a:cs typeface="Times New Roman" panose="02020603050405020304" pitchFamily="18" charset="0"/>
              </a:rPr>
              <a:t>A variable definition tells the compiler where and how much storage to create for the variable. A variable definition specifies a data type and contains a list of one or more variables of that type as follows.</a:t>
            </a:r>
          </a:p>
          <a:p>
            <a:pPr marL="0" indent="0" algn="just">
              <a:buNone/>
            </a:pPr>
            <a:r>
              <a:rPr lang="en-US" sz="2000" dirty="0">
                <a:latin typeface="Times New Roman" panose="02020603050405020304" pitchFamily="18" charset="0"/>
                <a:cs typeface="Times New Roman" panose="02020603050405020304" pitchFamily="18" charset="0"/>
              </a:rPr>
              <a:t>						type </a:t>
            </a:r>
            <a:r>
              <a:rPr lang="en-US" sz="2000" dirty="0" err="1">
                <a:latin typeface="Times New Roman" panose="02020603050405020304" pitchFamily="18" charset="0"/>
                <a:cs typeface="Times New Roman" panose="02020603050405020304" pitchFamily="18" charset="0"/>
              </a:rPr>
              <a:t>variable_list</a:t>
            </a:r>
            <a:r>
              <a:rPr lang="en-US" sz="2000" dirty="0">
                <a:latin typeface="Times New Roman" panose="02020603050405020304" pitchFamily="18" charset="0"/>
                <a:cs typeface="Times New Roman" panose="02020603050405020304" pitchFamily="18" charset="0"/>
              </a:rPr>
              <a:t>;</a:t>
            </a:r>
          </a:p>
          <a:p>
            <a:pPr marL="0" indent="0" algn="just">
              <a:buNone/>
            </a:pPr>
            <a:r>
              <a:rPr lang="en-IN" sz="2000" dirty="0">
                <a:latin typeface="Times New Roman" panose="02020603050405020304" pitchFamily="18" charset="0"/>
                <a:cs typeface="Times New Roman" panose="02020603050405020304" pitchFamily="18" charset="0"/>
              </a:rPr>
              <a:t>Some valid declarations are shown here.</a:t>
            </a:r>
          </a:p>
          <a:p>
            <a:pPr marL="0" indent="0" algn="just">
              <a:buNone/>
            </a:pPr>
            <a:endParaRPr lang="en-IN" sz="2000" dirty="0">
              <a:latin typeface="Times New Roman" panose="02020603050405020304" pitchFamily="18" charset="0"/>
              <a:cs typeface="Times New Roman" panose="02020603050405020304" pitchFamily="18" charset="0"/>
            </a:endParaRPr>
          </a:p>
          <a:p>
            <a:pPr marL="0" indent="0" algn="just">
              <a:buNone/>
            </a:pPr>
            <a:r>
              <a:rPr lang="en-IN"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inti, j, k;</a:t>
            </a:r>
          </a:p>
          <a:p>
            <a:pPr marL="0" indent="0" algn="just">
              <a:buNone/>
            </a:pPr>
            <a:r>
              <a:rPr lang="en-US" sz="2000" dirty="0">
                <a:latin typeface="Times New Roman" panose="02020603050405020304" pitchFamily="18" charset="0"/>
                <a:cs typeface="Times New Roman" panose="02020603050405020304" pitchFamily="18" charset="0"/>
              </a:rPr>
              <a:t>	char   c, </a:t>
            </a:r>
            <a:r>
              <a:rPr lang="en-US" sz="2000" dirty="0" err="1">
                <a:latin typeface="Times New Roman" panose="02020603050405020304" pitchFamily="18" charset="0"/>
                <a:cs typeface="Times New Roman" panose="02020603050405020304" pitchFamily="18" charset="0"/>
              </a:rPr>
              <a:t>ch</a:t>
            </a:r>
            <a:r>
              <a:rPr lang="en-US" sz="2000" dirty="0">
                <a:latin typeface="Times New Roman" panose="02020603050405020304" pitchFamily="18" charset="0"/>
                <a:cs typeface="Times New Roman" panose="02020603050405020304" pitchFamily="18" charset="0"/>
              </a:rPr>
              <a:t>;</a:t>
            </a:r>
          </a:p>
          <a:p>
            <a:pPr marL="0" indent="0" algn="just">
              <a:buNone/>
            </a:pPr>
            <a:r>
              <a:rPr lang="en-US" sz="2000" dirty="0">
                <a:latin typeface="Times New Roman" panose="02020603050405020304" pitchFamily="18" charset="0"/>
                <a:cs typeface="Times New Roman" panose="02020603050405020304" pitchFamily="18" charset="0"/>
              </a:rPr>
              <a:t>	float  f, salary;</a:t>
            </a:r>
          </a:p>
          <a:p>
            <a:pPr marL="0" indent="0" algn="just">
              <a:buNone/>
            </a:pPr>
            <a:r>
              <a:rPr lang="en-US" sz="2000" dirty="0">
                <a:latin typeface="Times New Roman" panose="02020603050405020304" pitchFamily="18" charset="0"/>
                <a:cs typeface="Times New Roman" panose="02020603050405020304" pitchFamily="18" charset="0"/>
              </a:rPr>
              <a:t>	double d;</a:t>
            </a:r>
          </a:p>
        </p:txBody>
      </p:sp>
      <p:sp>
        <p:nvSpPr>
          <p:cNvPr id="4" name="Rectangle 3"/>
          <p:cNvSpPr/>
          <p:nvPr/>
        </p:nvSpPr>
        <p:spPr>
          <a:xfrm>
            <a:off x="5248678" y="6309360"/>
            <a:ext cx="6943322" cy="57476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Dr  M.A. JAMAL MOHAMED YASEEN ZUBEIR JMC TRICHY</a:t>
            </a:r>
          </a:p>
        </p:txBody>
      </p:sp>
      <p:pic>
        <p:nvPicPr>
          <p:cNvPr id="5" name="Picture 4"/>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495911" y="545110"/>
            <a:ext cx="1924050" cy="1819275"/>
          </a:xfrm>
          <a:prstGeom prst="rect">
            <a:avLst/>
          </a:prstGeom>
        </p:spPr>
      </p:pic>
      <p:sp>
        <p:nvSpPr>
          <p:cNvPr id="6" name="Rectangle 5"/>
          <p:cNvSpPr/>
          <p:nvPr/>
        </p:nvSpPr>
        <p:spPr>
          <a:xfrm>
            <a:off x="0" y="26126"/>
            <a:ext cx="5434149" cy="51898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PROGRAMMING IN C</a:t>
            </a:r>
          </a:p>
        </p:txBody>
      </p:sp>
    </p:spTree>
    <p:extLst>
      <p:ext uri="{BB962C8B-B14F-4D97-AF65-F5344CB8AC3E}">
        <p14:creationId xmlns:p14="http://schemas.microsoft.com/office/powerpoint/2010/main" val="81443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nodeType="withEffect">
                                  <p:stCondLst>
                                    <p:cond delay="0"/>
                                  </p:stCondLst>
                                  <p:childTnLst>
                                    <p:animScale>
                                      <p:cBhvr>
                                        <p:cTn id="6" dur="2000" fill="hold"/>
                                        <p:tgtEl>
                                          <p:spTgt spid="6">
                                            <p:txEl>
                                              <p:pRg st="0" end="0"/>
                                            </p:txEl>
                                          </p:spTgt>
                                        </p:tgtEl>
                                      </p:cBhvr>
                                      <p:by x="150000" y="150000"/>
                                    </p:animScale>
                                  </p:childTnLst>
                                </p:cTn>
                              </p:par>
                              <p:par>
                                <p:cTn id="7" presetID="26" presetClass="emph" presetSubtype="0" repeatCount="indefinite" fill="hold" nodeType="withEffect">
                                  <p:stCondLst>
                                    <p:cond delay="0"/>
                                  </p:stCondLst>
                                  <p:childTnLst>
                                    <p:animEffect transition="out" filter="fade">
                                      <p:cBhvr>
                                        <p:cTn id="8" dur="2000" tmFilter="0, 0; .2, .5; .8, .5; 1, 0"/>
                                        <p:tgtEl>
                                          <p:spTgt spid="5"/>
                                        </p:tgtEl>
                                      </p:cBhvr>
                                    </p:animEffect>
                                    <p:animScale>
                                      <p:cBhvr>
                                        <p:cTn id="9" dur="1000" autoRev="1" fill="hold"/>
                                        <p:tgtEl>
                                          <p:spTgt spid="5"/>
                                        </p:tgtEl>
                                      </p:cBhvr>
                                      <p:by x="105000" y="105000"/>
                                    </p:animScale>
                                  </p:childTnLst>
                                </p:cTn>
                              </p:par>
                              <p:par>
                                <p:cTn id="10" presetID="16" presetClass="entr" presetSubtype="21" repeatCount="indefinite"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75212"/>
            <a:ext cx="8596668" cy="552078"/>
          </a:xfrm>
        </p:spPr>
        <p:txBody>
          <a:bodyPr>
            <a:normAutofit fontScale="90000"/>
          </a:bodyPr>
          <a:lstStyle/>
          <a:p>
            <a:r>
              <a:rPr lang="en-IN" b="1" dirty="0">
                <a:solidFill>
                  <a:schemeClr val="tx1"/>
                </a:solidFill>
                <a:latin typeface="Bahnschrift" panose="020B0502040204020203" pitchFamily="34" charset="0"/>
                <a:cs typeface="Times New Roman" panose="02020603050405020304" pitchFamily="18" charset="0"/>
              </a:rPr>
              <a:t>THE FIRST C PROGRAM:</a:t>
            </a:r>
            <a:endParaRPr lang="en-US" dirty="0">
              <a:solidFill>
                <a:schemeClr val="tx1"/>
              </a:solidFill>
              <a:latin typeface="Bahnschrift" panose="020B0502040204020203" pitchFamily="34" charset="0"/>
              <a:cs typeface="Times New Roman" panose="02020603050405020304" pitchFamily="18" charset="0"/>
            </a:endParaRPr>
          </a:p>
        </p:txBody>
      </p:sp>
      <p:sp>
        <p:nvSpPr>
          <p:cNvPr id="3" name="Content Placeholder 2"/>
          <p:cNvSpPr>
            <a:spLocks noGrp="1"/>
          </p:cNvSpPr>
          <p:nvPr>
            <p:ph idx="1"/>
          </p:nvPr>
        </p:nvSpPr>
        <p:spPr>
          <a:xfrm>
            <a:off x="677334" y="1427290"/>
            <a:ext cx="9145935" cy="4829819"/>
          </a:xfrm>
        </p:spPr>
        <p:txBody>
          <a:bodyPr>
            <a:normAutofit/>
          </a:bodyPr>
          <a:lstStyle/>
          <a:p>
            <a:pPr marL="0" indent="0">
              <a:buNone/>
            </a:pPr>
            <a:r>
              <a:rPr lang="en-IN" sz="2200" dirty="0">
                <a:latin typeface="Times New Roman" panose="02020603050405020304" pitchFamily="18" charset="0"/>
                <a:cs typeface="Times New Roman" panose="02020603050405020304" pitchFamily="18" charset="0"/>
              </a:rPr>
              <a:t>1.Each instruction in a C program is written as a separate statement. Therefore a complete C program would comprise of a series of statements.</a:t>
            </a:r>
            <a:endParaRPr lang="en-US" sz="2200" dirty="0">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2.The statements in a program must appear in the same order in which we wish them to be executed; unless of course the logic of the problem demands a deliberate ‘jump’ or transfer of control to a statement, which is out of sequence.</a:t>
            </a:r>
            <a:endParaRPr lang="en-US" sz="2200" dirty="0">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3.Blank spaces may be inserted between two words to improve the readability of the statement. However, no blank spaces are allowed within a variable, constant or keyword.</a:t>
            </a:r>
            <a:endParaRPr lang="en-US" sz="2200" dirty="0">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4.All statements are entered in small case letters.</a:t>
            </a:r>
            <a:endParaRPr lang="en-US" sz="2200" dirty="0">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5.C has no specific rules for the position at which a statement is to be written. That’s why it is often called a free-form language.</a:t>
            </a:r>
            <a:endParaRPr lang="en-US" sz="2200" dirty="0">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6.Every C statement must end with a ;. Thus ; acts as a statement terminator.</a:t>
            </a:r>
            <a:endParaRPr lang="en-US" sz="2200" dirty="0">
              <a:latin typeface="Times New Roman" panose="02020603050405020304" pitchFamily="18" charset="0"/>
              <a:cs typeface="Times New Roman" panose="02020603050405020304" pitchFamily="18" charset="0"/>
            </a:endParaRPr>
          </a:p>
        </p:txBody>
      </p:sp>
      <p:sp>
        <p:nvSpPr>
          <p:cNvPr id="4" name="Rectangle 3"/>
          <p:cNvSpPr/>
          <p:nvPr/>
        </p:nvSpPr>
        <p:spPr>
          <a:xfrm>
            <a:off x="5248678" y="6283234"/>
            <a:ext cx="6943322" cy="57476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Dr  M.A. JAMAL MOHAMED YASEEN ZUBEIR JMC TRICHY</a:t>
            </a:r>
          </a:p>
        </p:txBody>
      </p:sp>
      <p:pic>
        <p:nvPicPr>
          <p:cNvPr id="5" name="Picture 4"/>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495911" y="518984"/>
            <a:ext cx="1924050" cy="1819275"/>
          </a:xfrm>
          <a:prstGeom prst="rect">
            <a:avLst/>
          </a:prstGeom>
        </p:spPr>
      </p:pic>
      <p:sp>
        <p:nvSpPr>
          <p:cNvPr id="6" name="Rectangle 5"/>
          <p:cNvSpPr/>
          <p:nvPr/>
        </p:nvSpPr>
        <p:spPr>
          <a:xfrm>
            <a:off x="0" y="0"/>
            <a:ext cx="5434149" cy="51898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PROGRAMMING IN C</a:t>
            </a:r>
          </a:p>
        </p:txBody>
      </p:sp>
    </p:spTree>
    <p:extLst>
      <p:ext uri="{BB962C8B-B14F-4D97-AF65-F5344CB8AC3E}">
        <p14:creationId xmlns:p14="http://schemas.microsoft.com/office/powerpoint/2010/main" val="3211797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nodeType="withEffect">
                                  <p:stCondLst>
                                    <p:cond delay="0"/>
                                  </p:stCondLst>
                                  <p:childTnLst>
                                    <p:animScale>
                                      <p:cBhvr>
                                        <p:cTn id="6" dur="2000" fill="hold"/>
                                        <p:tgtEl>
                                          <p:spTgt spid="6">
                                            <p:txEl>
                                              <p:pRg st="0" end="0"/>
                                            </p:txEl>
                                          </p:spTgt>
                                        </p:tgtEl>
                                      </p:cBhvr>
                                      <p:by x="150000" y="150000"/>
                                    </p:animScale>
                                  </p:childTnLst>
                                </p:cTn>
                              </p:par>
                              <p:par>
                                <p:cTn id="7" presetID="26" presetClass="emph" presetSubtype="0" repeatCount="indefinite" fill="hold" nodeType="withEffect">
                                  <p:stCondLst>
                                    <p:cond delay="0"/>
                                  </p:stCondLst>
                                  <p:childTnLst>
                                    <p:animEffect transition="out" filter="fade">
                                      <p:cBhvr>
                                        <p:cTn id="8" dur="2000" tmFilter="0, 0; .2, .5; .8, .5; 1, 0"/>
                                        <p:tgtEl>
                                          <p:spTgt spid="5"/>
                                        </p:tgtEl>
                                      </p:cBhvr>
                                    </p:animEffect>
                                    <p:animScale>
                                      <p:cBhvr>
                                        <p:cTn id="9" dur="1000" autoRev="1" fill="hold"/>
                                        <p:tgtEl>
                                          <p:spTgt spid="5"/>
                                        </p:tgtEl>
                                      </p:cBhvr>
                                      <p:by x="105000" y="105000"/>
                                    </p:animScale>
                                  </p:childTnLst>
                                </p:cTn>
                              </p:par>
                              <p:par>
                                <p:cTn id="10" presetID="16" presetClass="entr" presetSubtype="21" repeatCount="indefinite"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097280"/>
            <a:ext cx="8596668" cy="4990011"/>
          </a:xfrm>
        </p:spPr>
        <p:txBody>
          <a:bodyPr>
            <a:noAutofit/>
          </a:bodyPr>
          <a:lstStyle/>
          <a:p>
            <a:pPr marL="0" indent="0">
              <a:buNone/>
            </a:pPr>
            <a:r>
              <a:rPr lang="en-US" sz="2400" dirty="0">
                <a:latin typeface="Times New Roman" panose="02020603050405020304" pitchFamily="18" charset="0"/>
                <a:cs typeface="Times New Roman" panose="02020603050405020304" pitchFamily="18" charset="0"/>
              </a:rPr>
              <a:t>/* Calculation of simple interest */</a:t>
            </a:r>
          </a:p>
          <a:p>
            <a:pPr marL="0" indent="0">
              <a:buNone/>
            </a:pPr>
            <a:r>
              <a:rPr lang="en-US" sz="2400" dirty="0">
                <a:latin typeface="Times New Roman" panose="02020603050405020304" pitchFamily="18" charset="0"/>
                <a:cs typeface="Times New Roman" panose="02020603050405020304" pitchFamily="18" charset="0"/>
              </a:rPr>
              <a:t>	#include &lt;</a:t>
            </a:r>
            <a:r>
              <a:rPr lang="en-US" sz="2400" dirty="0" err="1">
                <a:latin typeface="Times New Roman" panose="02020603050405020304" pitchFamily="18" charset="0"/>
                <a:cs typeface="Times New Roman" panose="02020603050405020304" pitchFamily="18" charset="0"/>
              </a:rPr>
              <a:t>stdio.h</a:t>
            </a:r>
            <a:r>
              <a:rPr lang="en-US" sz="2400" dirty="0">
                <a:latin typeface="Times New Roman" panose="02020603050405020304" pitchFamily="18" charset="0"/>
                <a:cs typeface="Times New Roman" panose="02020603050405020304" pitchFamily="18" charset="0"/>
              </a:rPr>
              <a:t>&gt;</a:t>
            </a:r>
          </a:p>
          <a:p>
            <a:pPr marL="0" indent="0">
              <a:buNone/>
            </a:pPr>
            <a:r>
              <a:rPr lang="en-US" sz="2400" dirty="0">
                <a:latin typeface="Times New Roman" panose="02020603050405020304" pitchFamily="18" charset="0"/>
                <a:cs typeface="Times New Roman" panose="02020603050405020304" pitchFamily="18" charset="0"/>
              </a:rPr>
              <a:t>	void main( ) </a:t>
            </a:r>
          </a:p>
          <a:p>
            <a:pPr marL="0" indent="0">
              <a:buNone/>
            </a:pPr>
            <a:r>
              <a:rPr lang="en-US" sz="2400" dirty="0">
                <a:latin typeface="Times New Roman" panose="02020603050405020304" pitchFamily="18" charset="0"/>
                <a:cs typeface="Times New Roman" panose="02020603050405020304" pitchFamily="18" charset="0"/>
              </a:rPr>
              <a:t>{</a:t>
            </a:r>
            <a:r>
              <a:rPr lang="en-US" sz="2400" dirty="0" err="1">
                <a:latin typeface="Times New Roman" panose="02020603050405020304" pitchFamily="18" charset="0"/>
                <a:cs typeface="Times New Roman" panose="02020603050405020304" pitchFamily="18" charset="0"/>
              </a:rPr>
              <a:t>int</a:t>
            </a:r>
            <a:r>
              <a:rPr lang="en-US" sz="2400" dirty="0">
                <a:latin typeface="Times New Roman" panose="02020603050405020304" pitchFamily="18" charset="0"/>
                <a:cs typeface="Times New Roman" panose="02020603050405020304" pitchFamily="18" charset="0"/>
              </a:rPr>
              <a:t> p, n ; </a:t>
            </a:r>
          </a:p>
          <a:p>
            <a:pPr marL="0" indent="0">
              <a:buNone/>
            </a:pPr>
            <a:r>
              <a:rPr lang="en-US" sz="2400" dirty="0">
                <a:latin typeface="Times New Roman" panose="02020603050405020304" pitchFamily="18" charset="0"/>
                <a:cs typeface="Times New Roman" panose="02020603050405020304" pitchFamily="18" charset="0"/>
              </a:rPr>
              <a:t>	float r, </a:t>
            </a:r>
            <a:r>
              <a:rPr lang="en-US" sz="2400" dirty="0" err="1">
                <a:latin typeface="Times New Roman" panose="02020603050405020304" pitchFamily="18" charset="0"/>
                <a:cs typeface="Times New Roman" panose="02020603050405020304" pitchFamily="18" charset="0"/>
              </a:rPr>
              <a:t>si</a:t>
            </a:r>
            <a:r>
              <a:rPr lang="en-US" sz="2400" dirty="0">
                <a:latin typeface="Times New Roman" panose="02020603050405020304" pitchFamily="18" charset="0"/>
                <a:cs typeface="Times New Roman" panose="02020603050405020304" pitchFamily="18" charset="0"/>
              </a:rPr>
              <a:t> ; </a:t>
            </a:r>
          </a:p>
          <a:p>
            <a:pPr marL="0" indent="0">
              <a:buNone/>
            </a:pPr>
            <a:r>
              <a:rPr lang="en-US" sz="2400" dirty="0">
                <a:latin typeface="Times New Roman" panose="02020603050405020304" pitchFamily="18" charset="0"/>
                <a:cs typeface="Times New Roman" panose="02020603050405020304" pitchFamily="18" charset="0"/>
              </a:rPr>
              <a:t>	p = 1000 ;</a:t>
            </a:r>
          </a:p>
          <a:p>
            <a:pPr marL="0" indent="0">
              <a:buNone/>
            </a:pPr>
            <a:r>
              <a:rPr lang="en-US" sz="2400" dirty="0">
                <a:latin typeface="Times New Roman" panose="02020603050405020304" pitchFamily="18" charset="0"/>
                <a:cs typeface="Times New Roman" panose="02020603050405020304" pitchFamily="18" charset="0"/>
              </a:rPr>
              <a:t> 	n = 3 ;</a:t>
            </a:r>
          </a:p>
          <a:p>
            <a:pPr marL="0" indent="0">
              <a:buNone/>
            </a:pPr>
            <a:r>
              <a:rPr lang="en-US" sz="2400" dirty="0">
                <a:latin typeface="Times New Roman" panose="02020603050405020304" pitchFamily="18" charset="0"/>
                <a:cs typeface="Times New Roman" panose="02020603050405020304" pitchFamily="18" charset="0"/>
              </a:rPr>
              <a:t>	r = 8.5 ;</a:t>
            </a:r>
          </a:p>
          <a:p>
            <a:pPr marL="0" indent="0">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a:t>
            </a:r>
            <a:r>
              <a:rPr lang="en-US" sz="2400" dirty="0">
                <a:latin typeface="Times New Roman" panose="02020603050405020304" pitchFamily="18" charset="0"/>
                <a:cs typeface="Times New Roman" panose="02020603050405020304" pitchFamily="18" charset="0"/>
              </a:rPr>
              <a:t> = p * n * r / 100 ; /* formula for simple interest */ </a:t>
            </a:r>
          </a:p>
          <a:p>
            <a:pPr marL="0" indent="0">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printf</a:t>
            </a:r>
            <a:r>
              <a:rPr lang="en-US" sz="2400" dirty="0">
                <a:latin typeface="Times New Roman" panose="02020603050405020304" pitchFamily="18" charset="0"/>
                <a:cs typeface="Times New Roman" panose="02020603050405020304" pitchFamily="18" charset="0"/>
              </a:rPr>
              <a:t> ( "%f" , </a:t>
            </a:r>
            <a:r>
              <a:rPr lang="en-US" sz="2400" dirty="0" err="1">
                <a:latin typeface="Times New Roman" panose="02020603050405020304" pitchFamily="18" charset="0"/>
                <a:cs typeface="Times New Roman" panose="02020603050405020304" pitchFamily="18" charset="0"/>
              </a:rPr>
              <a:t>si</a:t>
            </a:r>
            <a:r>
              <a:rPr lang="en-US" sz="2400" dirty="0">
                <a:latin typeface="Times New Roman" panose="02020603050405020304" pitchFamily="18" charset="0"/>
                <a:cs typeface="Times New Roman" panose="02020603050405020304" pitchFamily="18" charset="0"/>
              </a:rPr>
              <a:t> ) ;}</a:t>
            </a:r>
          </a:p>
          <a:p>
            <a:endParaRPr lang="en-US" sz="2400" dirty="0">
              <a:latin typeface="Times New Roman" panose="02020603050405020304" pitchFamily="18" charset="0"/>
              <a:cs typeface="Times New Roman" panose="02020603050405020304" pitchFamily="18" charset="0"/>
            </a:endParaRPr>
          </a:p>
        </p:txBody>
      </p:sp>
      <p:sp>
        <p:nvSpPr>
          <p:cNvPr id="4" name="Rectangle 3"/>
          <p:cNvSpPr/>
          <p:nvPr/>
        </p:nvSpPr>
        <p:spPr>
          <a:xfrm>
            <a:off x="5248678" y="6283234"/>
            <a:ext cx="6943322" cy="57476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Dr  M.A. JAMAL MOHAMED YASEEN ZUBEIR JMC TRICHY</a:t>
            </a:r>
          </a:p>
        </p:txBody>
      </p:sp>
      <p:pic>
        <p:nvPicPr>
          <p:cNvPr id="5" name="Picture 4"/>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495911" y="518984"/>
            <a:ext cx="1924050" cy="1819275"/>
          </a:xfrm>
          <a:prstGeom prst="rect">
            <a:avLst/>
          </a:prstGeom>
        </p:spPr>
      </p:pic>
      <p:sp>
        <p:nvSpPr>
          <p:cNvPr id="6" name="Rectangle 5"/>
          <p:cNvSpPr/>
          <p:nvPr/>
        </p:nvSpPr>
        <p:spPr>
          <a:xfrm>
            <a:off x="0" y="0"/>
            <a:ext cx="5434149" cy="51898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PROGRAMMING IN C</a:t>
            </a:r>
          </a:p>
        </p:txBody>
      </p:sp>
    </p:spTree>
    <p:extLst>
      <p:ext uri="{BB962C8B-B14F-4D97-AF65-F5344CB8AC3E}">
        <p14:creationId xmlns:p14="http://schemas.microsoft.com/office/powerpoint/2010/main" val="640764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nodeType="withEffect">
                                  <p:stCondLst>
                                    <p:cond delay="0"/>
                                  </p:stCondLst>
                                  <p:childTnLst>
                                    <p:animScale>
                                      <p:cBhvr>
                                        <p:cTn id="6" dur="2000" fill="hold"/>
                                        <p:tgtEl>
                                          <p:spTgt spid="6">
                                            <p:txEl>
                                              <p:pRg st="0" end="0"/>
                                            </p:txEl>
                                          </p:spTgt>
                                        </p:tgtEl>
                                      </p:cBhvr>
                                      <p:by x="150000" y="150000"/>
                                    </p:animScale>
                                  </p:childTnLst>
                                </p:cTn>
                              </p:par>
                              <p:par>
                                <p:cTn id="7" presetID="26" presetClass="emph" presetSubtype="0" repeatCount="indefinite" fill="hold" nodeType="withEffect">
                                  <p:stCondLst>
                                    <p:cond delay="0"/>
                                  </p:stCondLst>
                                  <p:childTnLst>
                                    <p:animEffect transition="out" filter="fade">
                                      <p:cBhvr>
                                        <p:cTn id="8" dur="2000" tmFilter="0, 0; .2, .5; .8, .5; 1, 0"/>
                                        <p:tgtEl>
                                          <p:spTgt spid="5"/>
                                        </p:tgtEl>
                                      </p:cBhvr>
                                    </p:animEffect>
                                    <p:animScale>
                                      <p:cBhvr>
                                        <p:cTn id="9" dur="1000" autoRev="1" fill="hold"/>
                                        <p:tgtEl>
                                          <p:spTgt spid="5"/>
                                        </p:tgtEl>
                                      </p:cBhvr>
                                      <p:by x="105000" y="105000"/>
                                    </p:animScale>
                                  </p:childTnLst>
                                </p:cTn>
                              </p:par>
                              <p:par>
                                <p:cTn id="10" presetID="16" presetClass="entr" presetSubtype="21" repeatCount="indefinite"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742176"/>
            <a:ext cx="8596668" cy="509108"/>
          </a:xfrm>
        </p:spPr>
        <p:txBody>
          <a:bodyPr>
            <a:normAutofit fontScale="90000"/>
          </a:bodyPr>
          <a:lstStyle/>
          <a:p>
            <a:r>
              <a:rPr lang="en-IN" b="1" dirty="0">
                <a:solidFill>
                  <a:schemeClr val="tx1"/>
                </a:solidFill>
                <a:latin typeface="Bahnschrift" panose="020B0502040204020203" pitchFamily="34" charset="0"/>
              </a:rPr>
              <a:t>COMPILATION AND EXECUTION:</a:t>
            </a:r>
            <a:endParaRPr lang="en-US" dirty="0">
              <a:solidFill>
                <a:schemeClr val="tx1"/>
              </a:solidFill>
              <a:latin typeface="Bahnschrift" panose="020B0502040204020203" pitchFamily="34" charset="0"/>
            </a:endParaRPr>
          </a:p>
        </p:txBody>
      </p:sp>
      <p:sp>
        <p:nvSpPr>
          <p:cNvPr id="3" name="Content Placeholder 2"/>
          <p:cNvSpPr>
            <a:spLocks noGrp="1"/>
          </p:cNvSpPr>
          <p:nvPr>
            <p:ph idx="1"/>
          </p:nvPr>
        </p:nvSpPr>
        <p:spPr>
          <a:xfrm>
            <a:off x="677334" y="1251284"/>
            <a:ext cx="8596668" cy="5149515"/>
          </a:xfrm>
        </p:spPr>
        <p:txBody>
          <a:bodyPr>
            <a:normAutofit/>
          </a:bodyPr>
          <a:lstStyle/>
          <a:p>
            <a:pPr marL="0" indent="0">
              <a:buNone/>
            </a:pPr>
            <a:r>
              <a:rPr lang="en-IN" sz="2000" dirty="0">
                <a:latin typeface="Times New Roman" panose="02020603050405020304" pitchFamily="18" charset="0"/>
                <a:cs typeface="Times New Roman" panose="02020603050405020304" pitchFamily="18" charset="0"/>
              </a:rPr>
              <a:t>There are several such IDEs available in the market targeted towards different operating systems. For example, Turbo C, Turbo C++ and Microsoft C are some of the popular compilers that work under MS-DOS;</a:t>
            </a:r>
            <a:endParaRPr lang="en-US" sz="2000" dirty="0">
              <a:latin typeface="Times New Roman" panose="02020603050405020304" pitchFamily="18" charset="0"/>
              <a:cs typeface="Times New Roman" panose="02020603050405020304" pitchFamily="18" charset="0"/>
            </a:endParaRPr>
          </a:p>
          <a:p>
            <a:pPr marL="0" indent="0">
              <a:buNone/>
            </a:pPr>
            <a:r>
              <a:rPr lang="en-IN" sz="2000" dirty="0">
                <a:latin typeface="Times New Roman" panose="02020603050405020304" pitchFamily="18" charset="0"/>
                <a:cs typeface="Times New Roman" panose="02020603050405020304" pitchFamily="18" charset="0"/>
              </a:rPr>
              <a:t>Assuming that you are using a Turbo C or Turbo C++ compiler here are the steps that you need to follow to compile and execute your first C program… </a:t>
            </a:r>
            <a:endParaRPr lang="en-US" sz="2000" dirty="0">
              <a:latin typeface="Times New Roman" panose="02020603050405020304" pitchFamily="18" charset="0"/>
              <a:cs typeface="Times New Roman" panose="02020603050405020304" pitchFamily="18" charset="0"/>
            </a:endParaRPr>
          </a:p>
          <a:p>
            <a:pPr marL="0" indent="0">
              <a:buNone/>
            </a:pPr>
            <a:r>
              <a:rPr lang="en-IN" sz="2000"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pPr lvl="0"/>
            <a:r>
              <a:rPr lang="en-IN" sz="2000" dirty="0">
                <a:latin typeface="Times New Roman" panose="02020603050405020304" pitchFamily="18" charset="0"/>
                <a:cs typeface="Times New Roman" panose="02020603050405020304" pitchFamily="18" charset="0"/>
              </a:rPr>
              <a:t>Start the compiler at C&gt; prompt.</a:t>
            </a:r>
            <a:endParaRPr lang="en-US" sz="2000" dirty="0">
              <a:latin typeface="Times New Roman" panose="02020603050405020304" pitchFamily="18" charset="0"/>
              <a:cs typeface="Times New Roman" panose="02020603050405020304" pitchFamily="18" charset="0"/>
            </a:endParaRPr>
          </a:p>
          <a:p>
            <a:pPr lvl="0"/>
            <a:r>
              <a:rPr lang="en-IN" sz="2000" dirty="0">
                <a:latin typeface="Times New Roman" panose="02020603050405020304" pitchFamily="18" charset="0"/>
                <a:cs typeface="Times New Roman" panose="02020603050405020304" pitchFamily="18" charset="0"/>
              </a:rPr>
              <a:t>The compiler (TC.EXE is usually present in C:\TC\BIN directory). </a:t>
            </a:r>
            <a:endParaRPr lang="en-US" sz="2000" dirty="0">
              <a:latin typeface="Times New Roman" panose="02020603050405020304" pitchFamily="18" charset="0"/>
              <a:cs typeface="Times New Roman" panose="02020603050405020304" pitchFamily="18" charset="0"/>
            </a:endParaRPr>
          </a:p>
          <a:p>
            <a:pPr lvl="0"/>
            <a:r>
              <a:rPr lang="en-IN" sz="2000" dirty="0">
                <a:latin typeface="Times New Roman" panose="02020603050405020304" pitchFamily="18" charset="0"/>
                <a:cs typeface="Times New Roman" panose="02020603050405020304" pitchFamily="18" charset="0"/>
              </a:rPr>
              <a:t>Select New from the File menu.</a:t>
            </a:r>
            <a:endParaRPr lang="en-US" sz="2000" dirty="0">
              <a:latin typeface="Times New Roman" panose="02020603050405020304" pitchFamily="18" charset="0"/>
              <a:cs typeface="Times New Roman" panose="02020603050405020304" pitchFamily="18" charset="0"/>
            </a:endParaRPr>
          </a:p>
          <a:p>
            <a:pPr lvl="0"/>
            <a:r>
              <a:rPr lang="en-IN" sz="2000" dirty="0">
                <a:latin typeface="Times New Roman" panose="02020603050405020304" pitchFamily="18" charset="0"/>
                <a:cs typeface="Times New Roman" panose="02020603050405020304" pitchFamily="18" charset="0"/>
              </a:rPr>
              <a:t>Type the program. </a:t>
            </a:r>
            <a:endParaRPr lang="en-US" sz="2000" dirty="0">
              <a:latin typeface="Times New Roman" panose="02020603050405020304" pitchFamily="18" charset="0"/>
              <a:cs typeface="Times New Roman" panose="02020603050405020304" pitchFamily="18" charset="0"/>
            </a:endParaRPr>
          </a:p>
          <a:p>
            <a:pPr lvl="0"/>
            <a:r>
              <a:rPr lang="en-IN" sz="2000" dirty="0">
                <a:latin typeface="Times New Roman" panose="02020603050405020304" pitchFamily="18" charset="0"/>
                <a:cs typeface="Times New Roman" panose="02020603050405020304" pitchFamily="18" charset="0"/>
              </a:rPr>
              <a:t>Save the program using F2 under a proper name (say Program1.c).</a:t>
            </a:r>
            <a:endParaRPr lang="en-US" sz="2000" dirty="0">
              <a:latin typeface="Times New Roman" panose="02020603050405020304" pitchFamily="18" charset="0"/>
              <a:cs typeface="Times New Roman" panose="02020603050405020304" pitchFamily="18" charset="0"/>
            </a:endParaRPr>
          </a:p>
          <a:p>
            <a:r>
              <a:rPr lang="en-IN" sz="2000" dirty="0">
                <a:latin typeface="Times New Roman" panose="02020603050405020304" pitchFamily="18" charset="0"/>
                <a:cs typeface="Times New Roman" panose="02020603050405020304" pitchFamily="18" charset="0"/>
              </a:rPr>
              <a:t>Use Ctrl + F9 to compile and execute the program. Use Alt + F5 to view the output.</a:t>
            </a:r>
            <a:endParaRPr lang="en-US" sz="2000" dirty="0">
              <a:latin typeface="Times New Roman" panose="02020603050405020304" pitchFamily="18" charset="0"/>
              <a:cs typeface="Times New Roman" panose="02020603050405020304" pitchFamily="18" charset="0"/>
            </a:endParaRPr>
          </a:p>
        </p:txBody>
      </p:sp>
      <p:sp>
        <p:nvSpPr>
          <p:cNvPr id="4" name="Rectangle 3"/>
          <p:cNvSpPr/>
          <p:nvPr/>
        </p:nvSpPr>
        <p:spPr>
          <a:xfrm>
            <a:off x="5248678" y="6283234"/>
            <a:ext cx="6943322" cy="57476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Dr  M.A. JAMAL MOHAMED YASEEN ZUBEIR JMC TRICHY</a:t>
            </a:r>
          </a:p>
        </p:txBody>
      </p:sp>
      <p:pic>
        <p:nvPicPr>
          <p:cNvPr id="5" name="Picture 4"/>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495911" y="518984"/>
            <a:ext cx="1924050" cy="1819275"/>
          </a:xfrm>
          <a:prstGeom prst="rect">
            <a:avLst/>
          </a:prstGeom>
        </p:spPr>
      </p:pic>
      <p:sp>
        <p:nvSpPr>
          <p:cNvPr id="6" name="Rectangle 5"/>
          <p:cNvSpPr/>
          <p:nvPr/>
        </p:nvSpPr>
        <p:spPr>
          <a:xfrm>
            <a:off x="0" y="0"/>
            <a:ext cx="5434149" cy="51898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PROGRAMMING IN C</a:t>
            </a:r>
          </a:p>
        </p:txBody>
      </p:sp>
    </p:spTree>
    <p:extLst>
      <p:ext uri="{BB962C8B-B14F-4D97-AF65-F5344CB8AC3E}">
        <p14:creationId xmlns:p14="http://schemas.microsoft.com/office/powerpoint/2010/main" val="2022815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nodeType="withEffect">
                                  <p:stCondLst>
                                    <p:cond delay="0"/>
                                  </p:stCondLst>
                                  <p:childTnLst>
                                    <p:animScale>
                                      <p:cBhvr>
                                        <p:cTn id="6" dur="2000" fill="hold"/>
                                        <p:tgtEl>
                                          <p:spTgt spid="6">
                                            <p:txEl>
                                              <p:pRg st="0" end="0"/>
                                            </p:txEl>
                                          </p:spTgt>
                                        </p:tgtEl>
                                      </p:cBhvr>
                                      <p:by x="150000" y="150000"/>
                                    </p:animScale>
                                  </p:childTnLst>
                                </p:cTn>
                              </p:par>
                              <p:par>
                                <p:cTn id="7" presetID="26" presetClass="emph" presetSubtype="0" repeatCount="indefinite" fill="hold" nodeType="withEffect">
                                  <p:stCondLst>
                                    <p:cond delay="0"/>
                                  </p:stCondLst>
                                  <p:childTnLst>
                                    <p:animEffect transition="out" filter="fade">
                                      <p:cBhvr>
                                        <p:cTn id="8" dur="2000" tmFilter="0, 0; .2, .5; .8, .5; 1, 0"/>
                                        <p:tgtEl>
                                          <p:spTgt spid="5"/>
                                        </p:tgtEl>
                                      </p:cBhvr>
                                    </p:animEffect>
                                    <p:animScale>
                                      <p:cBhvr>
                                        <p:cTn id="9" dur="1000" autoRev="1" fill="hold"/>
                                        <p:tgtEl>
                                          <p:spTgt spid="5"/>
                                        </p:tgtEl>
                                      </p:cBhvr>
                                      <p:by x="105000" y="105000"/>
                                    </p:animScale>
                                  </p:childTnLst>
                                </p:cTn>
                              </p:par>
                              <p:par>
                                <p:cTn id="10" presetID="16" presetClass="entr" presetSubtype="21" repeatCount="indefinite"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936172"/>
            <a:ext cx="8596668" cy="882316"/>
          </a:xfrm>
        </p:spPr>
        <p:txBody>
          <a:bodyPr/>
          <a:lstStyle/>
          <a:p>
            <a:r>
              <a:rPr lang="en-IN" b="1" dirty="0">
                <a:solidFill>
                  <a:schemeClr val="tx1"/>
                </a:solidFill>
                <a:latin typeface="Bahnschrift" panose="020B0502040204020203" pitchFamily="34" charset="0"/>
              </a:rPr>
              <a:t>C INSTRUCTIONS:</a:t>
            </a:r>
            <a:endParaRPr lang="en-US" dirty="0">
              <a:solidFill>
                <a:schemeClr val="tx1"/>
              </a:solidFill>
              <a:latin typeface="Bahnschrift" panose="020B0502040204020203" pitchFamily="34" charset="0"/>
            </a:endParaRPr>
          </a:p>
        </p:txBody>
      </p:sp>
      <p:sp>
        <p:nvSpPr>
          <p:cNvPr id="3" name="Content Placeholder 2"/>
          <p:cNvSpPr>
            <a:spLocks noGrp="1"/>
          </p:cNvSpPr>
          <p:nvPr>
            <p:ph idx="1"/>
          </p:nvPr>
        </p:nvSpPr>
        <p:spPr>
          <a:xfrm>
            <a:off x="677334" y="1491917"/>
            <a:ext cx="8596668" cy="4836694"/>
          </a:xfrm>
        </p:spPr>
        <p:txBody>
          <a:bodyPr>
            <a:normAutofit/>
          </a:bodyPr>
          <a:lstStyle/>
          <a:p>
            <a:pPr marL="0" indent="0" algn="just">
              <a:buNone/>
            </a:pPr>
            <a:r>
              <a:rPr lang="en-IN" sz="2000" dirty="0">
                <a:latin typeface="Times New Roman" panose="02020603050405020304" pitchFamily="18" charset="0"/>
                <a:cs typeface="Times New Roman" panose="02020603050405020304" pitchFamily="18" charset="0"/>
              </a:rPr>
              <a:t>There are basically three types of instructions in C.</a:t>
            </a:r>
            <a:endParaRPr lang="en-US" sz="2000" dirty="0">
              <a:latin typeface="Times New Roman" panose="02020603050405020304" pitchFamily="18" charset="0"/>
              <a:cs typeface="Times New Roman" panose="02020603050405020304" pitchFamily="18" charset="0"/>
            </a:endParaRPr>
          </a:p>
          <a:p>
            <a:pPr marL="0" indent="0" algn="just">
              <a:buNone/>
            </a:pPr>
            <a:r>
              <a:rPr lang="en-IN" sz="2000" dirty="0">
                <a:latin typeface="Times New Roman" panose="02020603050405020304" pitchFamily="18" charset="0"/>
                <a:cs typeface="Times New Roman" panose="02020603050405020304" pitchFamily="18" charset="0"/>
              </a:rPr>
              <a:t>	1.Type Declaration Instruction</a:t>
            </a:r>
            <a:endParaRPr lang="en-US" sz="2000" dirty="0">
              <a:latin typeface="Times New Roman" panose="02020603050405020304" pitchFamily="18" charset="0"/>
              <a:cs typeface="Times New Roman" panose="02020603050405020304" pitchFamily="18" charset="0"/>
            </a:endParaRPr>
          </a:p>
          <a:p>
            <a:pPr marL="0" indent="0" algn="just">
              <a:buNone/>
            </a:pPr>
            <a:r>
              <a:rPr lang="en-IN" sz="2000" dirty="0">
                <a:latin typeface="Times New Roman" panose="02020603050405020304" pitchFamily="18" charset="0"/>
                <a:cs typeface="Times New Roman" panose="02020603050405020304" pitchFamily="18" charset="0"/>
              </a:rPr>
              <a:t>	2. Arithmetic Instruction</a:t>
            </a:r>
            <a:endParaRPr lang="en-US" sz="2000" dirty="0">
              <a:latin typeface="Times New Roman" panose="02020603050405020304" pitchFamily="18" charset="0"/>
              <a:cs typeface="Times New Roman" panose="02020603050405020304" pitchFamily="18" charset="0"/>
            </a:endParaRPr>
          </a:p>
          <a:p>
            <a:pPr marL="0" indent="0" algn="just">
              <a:buNone/>
            </a:pPr>
            <a:r>
              <a:rPr lang="en-IN" sz="2000" dirty="0">
                <a:latin typeface="Times New Roman" panose="02020603050405020304" pitchFamily="18" charset="0"/>
                <a:cs typeface="Times New Roman" panose="02020603050405020304" pitchFamily="18" charset="0"/>
              </a:rPr>
              <a:t>	3. Control Instruction</a:t>
            </a:r>
            <a:endParaRPr lang="en-US" sz="2000" dirty="0">
              <a:latin typeface="Times New Roman" panose="02020603050405020304" pitchFamily="18" charset="0"/>
              <a:cs typeface="Times New Roman" panose="02020603050405020304" pitchFamily="18" charset="0"/>
            </a:endParaRPr>
          </a:p>
          <a:p>
            <a:pPr marL="0" indent="0" algn="just" fontAlgn="base">
              <a:buNone/>
            </a:pPr>
            <a:r>
              <a:rPr lang="en-IN" sz="2000" b="1" dirty="0">
                <a:latin typeface="Times New Roman" panose="02020603050405020304" pitchFamily="18" charset="0"/>
                <a:cs typeface="Times New Roman" panose="02020603050405020304" pitchFamily="18" charset="0"/>
              </a:rPr>
              <a:t>Type Declaration Instruction</a:t>
            </a:r>
            <a:r>
              <a:rPr lang="en-IN" sz="2000"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pPr marL="457200" lvl="1" indent="0" algn="just" fontAlgn="base">
              <a:buNone/>
            </a:pPr>
            <a:r>
              <a:rPr lang="en-IN" sz="2000" dirty="0">
                <a:latin typeface="Times New Roman" panose="02020603050405020304" pitchFamily="18" charset="0"/>
                <a:cs typeface="Times New Roman" panose="02020603050405020304" pitchFamily="18" charset="0"/>
              </a:rPr>
              <a:t> To declare the type of variables used in a C program.</a:t>
            </a:r>
            <a:endParaRPr lang="en-US" sz="2000" dirty="0">
              <a:latin typeface="Times New Roman" panose="02020603050405020304" pitchFamily="18" charset="0"/>
              <a:cs typeface="Times New Roman" panose="02020603050405020304" pitchFamily="18" charset="0"/>
            </a:endParaRPr>
          </a:p>
          <a:p>
            <a:pPr marL="0" indent="0" algn="just" fontAlgn="base">
              <a:buNone/>
            </a:pPr>
            <a:r>
              <a:rPr lang="en-IN" sz="2000" b="1" dirty="0">
                <a:latin typeface="Times New Roman" panose="02020603050405020304" pitchFamily="18" charset="0"/>
                <a:cs typeface="Times New Roman" panose="02020603050405020304" pitchFamily="18" charset="0"/>
              </a:rPr>
              <a:t>Arithmetic Instruction</a:t>
            </a:r>
            <a:r>
              <a:rPr lang="en-IN" sz="2000"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pPr marL="457200" lvl="1" indent="0" algn="just" fontAlgn="base">
              <a:buNone/>
            </a:pPr>
            <a:r>
              <a:rPr lang="en-IN" sz="2000" dirty="0">
                <a:latin typeface="Times New Roman" panose="02020603050405020304" pitchFamily="18" charset="0"/>
                <a:cs typeface="Times New Roman" panose="02020603050405020304" pitchFamily="18" charset="0"/>
              </a:rPr>
              <a:t> To perform arithmetic operations between constants and variables</a:t>
            </a:r>
            <a:endParaRPr lang="en-US" sz="2000" dirty="0">
              <a:latin typeface="Times New Roman" panose="02020603050405020304" pitchFamily="18" charset="0"/>
              <a:cs typeface="Times New Roman" panose="02020603050405020304" pitchFamily="18" charset="0"/>
            </a:endParaRPr>
          </a:p>
          <a:p>
            <a:pPr marL="0" indent="0" algn="just" fontAlgn="base">
              <a:buNone/>
            </a:pPr>
            <a:r>
              <a:rPr lang="en-IN" sz="2000" b="1" dirty="0">
                <a:latin typeface="Times New Roman" panose="02020603050405020304" pitchFamily="18" charset="0"/>
                <a:cs typeface="Times New Roman" panose="02020603050405020304" pitchFamily="18" charset="0"/>
              </a:rPr>
              <a:t>Control Instruction</a:t>
            </a:r>
            <a:r>
              <a:rPr lang="en-IN" sz="2000"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pPr marL="457200" lvl="1" indent="0" algn="just" fontAlgn="base">
              <a:buNone/>
            </a:pPr>
            <a:r>
              <a:rPr lang="en-IN" sz="2000" dirty="0">
                <a:latin typeface="Times New Roman" panose="02020603050405020304" pitchFamily="18" charset="0"/>
                <a:cs typeface="Times New Roman" panose="02020603050405020304" pitchFamily="18" charset="0"/>
              </a:rPr>
              <a:t>To control the sequence of execution of various statements in a C program.</a:t>
            </a:r>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p:txBody>
      </p:sp>
      <p:sp>
        <p:nvSpPr>
          <p:cNvPr id="4" name="Rectangle 3"/>
          <p:cNvSpPr/>
          <p:nvPr/>
        </p:nvSpPr>
        <p:spPr>
          <a:xfrm>
            <a:off x="5248678" y="6283234"/>
            <a:ext cx="6943322" cy="57476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Dr  M.A. JAMAL MOHAMED YASEEN ZUBEIR JMC TRICHY</a:t>
            </a:r>
          </a:p>
        </p:txBody>
      </p:sp>
      <p:pic>
        <p:nvPicPr>
          <p:cNvPr id="5" name="Picture 4"/>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495911" y="518984"/>
            <a:ext cx="1924050" cy="1819275"/>
          </a:xfrm>
          <a:prstGeom prst="rect">
            <a:avLst/>
          </a:prstGeom>
        </p:spPr>
      </p:pic>
      <p:sp>
        <p:nvSpPr>
          <p:cNvPr id="6" name="Rectangle 5"/>
          <p:cNvSpPr/>
          <p:nvPr/>
        </p:nvSpPr>
        <p:spPr>
          <a:xfrm>
            <a:off x="0" y="0"/>
            <a:ext cx="5434149" cy="51898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PROGRAMMING IN C</a:t>
            </a:r>
          </a:p>
        </p:txBody>
      </p:sp>
    </p:spTree>
    <p:extLst>
      <p:ext uri="{BB962C8B-B14F-4D97-AF65-F5344CB8AC3E}">
        <p14:creationId xmlns:p14="http://schemas.microsoft.com/office/powerpoint/2010/main" val="3797600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nodeType="withEffect">
                                  <p:stCondLst>
                                    <p:cond delay="0"/>
                                  </p:stCondLst>
                                  <p:childTnLst>
                                    <p:animScale>
                                      <p:cBhvr>
                                        <p:cTn id="6" dur="2000" fill="hold"/>
                                        <p:tgtEl>
                                          <p:spTgt spid="6">
                                            <p:txEl>
                                              <p:pRg st="0" end="0"/>
                                            </p:txEl>
                                          </p:spTgt>
                                        </p:tgtEl>
                                      </p:cBhvr>
                                      <p:by x="150000" y="150000"/>
                                    </p:animScale>
                                  </p:childTnLst>
                                </p:cTn>
                              </p:par>
                              <p:par>
                                <p:cTn id="7" presetID="26" presetClass="emph" presetSubtype="0" repeatCount="indefinite" fill="hold" nodeType="withEffect">
                                  <p:stCondLst>
                                    <p:cond delay="0"/>
                                  </p:stCondLst>
                                  <p:childTnLst>
                                    <p:animEffect transition="out" filter="fade">
                                      <p:cBhvr>
                                        <p:cTn id="8" dur="2000" tmFilter="0, 0; .2, .5; .8, .5; 1, 0"/>
                                        <p:tgtEl>
                                          <p:spTgt spid="5"/>
                                        </p:tgtEl>
                                      </p:cBhvr>
                                    </p:animEffect>
                                    <p:animScale>
                                      <p:cBhvr>
                                        <p:cTn id="9" dur="1000" autoRev="1" fill="hold"/>
                                        <p:tgtEl>
                                          <p:spTgt spid="5"/>
                                        </p:tgtEl>
                                      </p:cBhvr>
                                      <p:by x="105000" y="105000"/>
                                    </p:animScale>
                                  </p:childTnLst>
                                </p:cTn>
                              </p:par>
                              <p:par>
                                <p:cTn id="10" presetID="16" presetClass="entr" presetSubtype="21" repeatCount="indefinite"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175657"/>
            <a:ext cx="8596668" cy="5092795"/>
          </a:xfrm>
        </p:spPr>
        <p:txBody>
          <a:bodyPr>
            <a:normAutofit lnSpcReduction="10000"/>
          </a:bodyPr>
          <a:lstStyle/>
          <a:p>
            <a:pPr marL="0" indent="0" fontAlgn="base">
              <a:buNone/>
            </a:pPr>
            <a:r>
              <a:rPr lang="en-IN" sz="2000" b="1" dirty="0">
                <a:latin typeface="Times New Roman" panose="02020603050405020304" pitchFamily="18" charset="0"/>
                <a:cs typeface="Times New Roman" panose="02020603050405020304" pitchFamily="18" charset="0"/>
              </a:rPr>
              <a:t>Type Declaration Instruction:</a:t>
            </a:r>
            <a:endParaRPr lang="en-US" sz="2000" b="1" dirty="0">
              <a:latin typeface="Times New Roman" panose="02020603050405020304" pitchFamily="18" charset="0"/>
              <a:cs typeface="Times New Roman" panose="02020603050405020304" pitchFamily="18" charset="0"/>
            </a:endParaRPr>
          </a:p>
          <a:p>
            <a:pPr marL="0" indent="0">
              <a:buNone/>
            </a:pPr>
            <a:r>
              <a:rPr lang="en-IN" sz="2000"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pPr lvl="0" fontAlgn="base"/>
            <a:r>
              <a:rPr lang="en-IN" sz="2000" dirty="0">
                <a:latin typeface="Times New Roman" panose="02020603050405020304" pitchFamily="18" charset="0"/>
                <a:cs typeface="Times New Roman" panose="02020603050405020304" pitchFamily="18" charset="0"/>
              </a:rPr>
              <a:t>This instruction is used to declare the type of variables being used in the program.</a:t>
            </a:r>
            <a:endParaRPr lang="en-US" sz="2000" dirty="0">
              <a:latin typeface="Times New Roman" panose="02020603050405020304" pitchFamily="18" charset="0"/>
              <a:cs typeface="Times New Roman" panose="02020603050405020304" pitchFamily="18" charset="0"/>
            </a:endParaRPr>
          </a:p>
          <a:p>
            <a:pPr lvl="0" fontAlgn="base"/>
            <a:r>
              <a:rPr lang="en-IN" sz="2000" dirty="0">
                <a:latin typeface="Times New Roman" panose="02020603050405020304" pitchFamily="18" charset="0"/>
                <a:cs typeface="Times New Roman" panose="02020603050405020304" pitchFamily="18" charset="0"/>
              </a:rPr>
              <a:t>Any variable used in the program must be declared before using it in any statement.</a:t>
            </a:r>
            <a:endParaRPr lang="en-US" sz="2000" dirty="0">
              <a:latin typeface="Times New Roman" panose="02020603050405020304" pitchFamily="18" charset="0"/>
              <a:cs typeface="Times New Roman" panose="02020603050405020304" pitchFamily="18" charset="0"/>
            </a:endParaRPr>
          </a:p>
          <a:p>
            <a:pPr lvl="0" fontAlgn="base"/>
            <a:r>
              <a:rPr lang="en-IN" sz="2000" dirty="0">
                <a:latin typeface="Times New Roman" panose="02020603050405020304" pitchFamily="18" charset="0"/>
                <a:cs typeface="Times New Roman" panose="02020603050405020304" pitchFamily="18" charset="0"/>
              </a:rPr>
              <a:t>The type declaration statement is written at the beginning of main( ) function.</a:t>
            </a:r>
            <a:endParaRPr lang="en-US" sz="2000" dirty="0">
              <a:latin typeface="Times New Roman" panose="02020603050405020304" pitchFamily="18" charset="0"/>
              <a:cs typeface="Times New Roman" panose="02020603050405020304" pitchFamily="18" charset="0"/>
            </a:endParaRPr>
          </a:p>
          <a:p>
            <a:pPr marL="0" indent="0" fontAlgn="base">
              <a:buNone/>
            </a:pPr>
            <a:r>
              <a:rPr lang="en-IN" sz="2000" b="1" dirty="0">
                <a:latin typeface="Times New Roman" panose="02020603050405020304" pitchFamily="18" charset="0"/>
                <a:cs typeface="Times New Roman" panose="02020603050405020304" pitchFamily="18" charset="0"/>
              </a:rPr>
              <a:t>Example :</a:t>
            </a:r>
            <a:endParaRPr lang="en-US" sz="2000" dirty="0">
              <a:latin typeface="Times New Roman" panose="02020603050405020304" pitchFamily="18" charset="0"/>
              <a:cs typeface="Times New Roman" panose="02020603050405020304" pitchFamily="18" charset="0"/>
            </a:endParaRPr>
          </a:p>
          <a:p>
            <a:pPr fontAlgn="base"/>
            <a:r>
              <a:rPr lang="en-IN" sz="2000" dirty="0">
                <a:latin typeface="Times New Roman" panose="02020603050405020304" pitchFamily="18" charset="0"/>
                <a:cs typeface="Times New Roman" panose="02020603050405020304" pitchFamily="18" charset="0"/>
              </a:rPr>
              <a:t>int bas ;</a:t>
            </a:r>
            <a:br>
              <a:rPr lang="en-IN" sz="2000" dirty="0">
                <a:latin typeface="Times New Roman" panose="02020603050405020304" pitchFamily="18" charset="0"/>
                <a:cs typeface="Times New Roman" panose="02020603050405020304" pitchFamily="18" charset="0"/>
              </a:rPr>
            </a:br>
            <a:r>
              <a:rPr lang="en-IN" sz="2000" dirty="0">
                <a:latin typeface="Times New Roman" panose="02020603050405020304" pitchFamily="18" charset="0"/>
                <a:cs typeface="Times New Roman" panose="02020603050405020304" pitchFamily="18" charset="0"/>
              </a:rPr>
              <a:t>float </a:t>
            </a:r>
            <a:r>
              <a:rPr lang="en-IN" sz="2000" dirty="0" err="1">
                <a:latin typeface="Times New Roman" panose="02020603050405020304" pitchFamily="18" charset="0"/>
                <a:cs typeface="Times New Roman" panose="02020603050405020304" pitchFamily="18" charset="0"/>
              </a:rPr>
              <a:t>rs</a:t>
            </a:r>
            <a:r>
              <a:rPr lang="en-IN" sz="2000" dirty="0">
                <a:latin typeface="Times New Roman" panose="02020603050405020304" pitchFamily="18" charset="0"/>
                <a:cs typeface="Times New Roman" panose="02020603050405020304" pitchFamily="18" charset="0"/>
              </a:rPr>
              <a:t>, </a:t>
            </a:r>
            <a:r>
              <a:rPr lang="en-IN" sz="2000" dirty="0" err="1">
                <a:latin typeface="Times New Roman" panose="02020603050405020304" pitchFamily="18" charset="0"/>
                <a:cs typeface="Times New Roman" panose="02020603050405020304" pitchFamily="18" charset="0"/>
              </a:rPr>
              <a:t>grosssal</a:t>
            </a:r>
            <a:r>
              <a:rPr lang="en-IN" sz="2000" dirty="0">
                <a:latin typeface="Times New Roman" panose="02020603050405020304" pitchFamily="18" charset="0"/>
                <a:cs typeface="Times New Roman" panose="02020603050405020304" pitchFamily="18" charset="0"/>
              </a:rPr>
              <a:t> ;</a:t>
            </a:r>
            <a:br>
              <a:rPr lang="en-IN" sz="2000" dirty="0">
                <a:latin typeface="Times New Roman" panose="02020603050405020304" pitchFamily="18" charset="0"/>
                <a:cs typeface="Times New Roman" panose="02020603050405020304" pitchFamily="18" charset="0"/>
              </a:rPr>
            </a:br>
            <a:r>
              <a:rPr lang="en-IN" sz="2000" dirty="0">
                <a:latin typeface="Times New Roman" panose="02020603050405020304" pitchFamily="18" charset="0"/>
                <a:cs typeface="Times New Roman" panose="02020603050405020304" pitchFamily="18" charset="0"/>
              </a:rPr>
              <a:t>char name, code ;</a:t>
            </a:r>
            <a:endParaRPr lang="en-US" sz="2000" dirty="0">
              <a:latin typeface="Times New Roman" panose="02020603050405020304" pitchFamily="18" charset="0"/>
              <a:cs typeface="Times New Roman" panose="02020603050405020304" pitchFamily="18" charset="0"/>
            </a:endParaRPr>
          </a:p>
          <a:p>
            <a:pPr lvl="0" fontAlgn="base"/>
            <a:r>
              <a:rPr lang="en-IN" sz="2000" dirty="0">
                <a:latin typeface="Times New Roman" panose="02020603050405020304" pitchFamily="18" charset="0"/>
                <a:cs typeface="Times New Roman" panose="02020603050405020304" pitchFamily="18" charset="0"/>
              </a:rPr>
              <a:t>While declaring the type of variable we can also initialize it as shown below.</a:t>
            </a:r>
            <a:endParaRPr lang="en-US" sz="2000" dirty="0">
              <a:latin typeface="Times New Roman" panose="02020603050405020304" pitchFamily="18" charset="0"/>
              <a:cs typeface="Times New Roman" panose="02020603050405020304" pitchFamily="18" charset="0"/>
            </a:endParaRPr>
          </a:p>
          <a:p>
            <a:r>
              <a:rPr lang="en-IN" sz="2000" dirty="0">
                <a:latin typeface="Times New Roman" panose="02020603050405020304" pitchFamily="18" charset="0"/>
                <a:cs typeface="Times New Roman" panose="02020603050405020304" pitchFamily="18" charset="0"/>
              </a:rPr>
              <a:t>inti = 10, j = 25 ;</a:t>
            </a:r>
            <a:br>
              <a:rPr lang="en-IN" sz="2000" dirty="0">
                <a:latin typeface="Times New Roman" panose="02020603050405020304" pitchFamily="18" charset="0"/>
                <a:cs typeface="Times New Roman" panose="02020603050405020304" pitchFamily="18" charset="0"/>
              </a:rPr>
            </a:br>
            <a:r>
              <a:rPr lang="en-IN" sz="2000" dirty="0">
                <a:latin typeface="Times New Roman" panose="02020603050405020304" pitchFamily="18" charset="0"/>
                <a:cs typeface="Times New Roman" panose="02020603050405020304" pitchFamily="18" charset="0"/>
              </a:rPr>
              <a:t>float a = 1.5, b = 1.99 + 2.4 * 1.44 ;</a:t>
            </a:r>
            <a:endParaRPr lang="en-US" sz="2000" dirty="0">
              <a:latin typeface="Times New Roman" panose="02020603050405020304" pitchFamily="18" charset="0"/>
              <a:cs typeface="Times New Roman" panose="02020603050405020304" pitchFamily="18" charset="0"/>
            </a:endParaRPr>
          </a:p>
        </p:txBody>
      </p:sp>
      <p:sp>
        <p:nvSpPr>
          <p:cNvPr id="4" name="Rectangle 3"/>
          <p:cNvSpPr/>
          <p:nvPr/>
        </p:nvSpPr>
        <p:spPr>
          <a:xfrm>
            <a:off x="5248678" y="6296297"/>
            <a:ext cx="6943322" cy="57476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Dr  M.A. JAMAL MOHAMED YASEEN ZUBEIR JMC TRICHY</a:t>
            </a:r>
          </a:p>
        </p:txBody>
      </p:sp>
      <p:pic>
        <p:nvPicPr>
          <p:cNvPr id="5" name="Picture 4"/>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495911" y="532047"/>
            <a:ext cx="1924050" cy="1819275"/>
          </a:xfrm>
          <a:prstGeom prst="rect">
            <a:avLst/>
          </a:prstGeom>
        </p:spPr>
      </p:pic>
      <p:sp>
        <p:nvSpPr>
          <p:cNvPr id="6" name="Rectangle 5"/>
          <p:cNvSpPr/>
          <p:nvPr/>
        </p:nvSpPr>
        <p:spPr>
          <a:xfrm>
            <a:off x="0" y="13063"/>
            <a:ext cx="5434149" cy="51898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PROGRAMMING IN C</a:t>
            </a:r>
          </a:p>
        </p:txBody>
      </p:sp>
    </p:spTree>
    <p:extLst>
      <p:ext uri="{BB962C8B-B14F-4D97-AF65-F5344CB8AC3E}">
        <p14:creationId xmlns:p14="http://schemas.microsoft.com/office/powerpoint/2010/main" val="469243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nodeType="withEffect">
                                  <p:stCondLst>
                                    <p:cond delay="0"/>
                                  </p:stCondLst>
                                  <p:childTnLst>
                                    <p:animScale>
                                      <p:cBhvr>
                                        <p:cTn id="6" dur="2000" fill="hold"/>
                                        <p:tgtEl>
                                          <p:spTgt spid="6">
                                            <p:txEl>
                                              <p:pRg st="0" end="0"/>
                                            </p:txEl>
                                          </p:spTgt>
                                        </p:tgtEl>
                                      </p:cBhvr>
                                      <p:by x="150000" y="150000"/>
                                    </p:animScale>
                                  </p:childTnLst>
                                </p:cTn>
                              </p:par>
                              <p:par>
                                <p:cTn id="7" presetID="26" presetClass="emph" presetSubtype="0" repeatCount="indefinite" fill="hold" nodeType="withEffect">
                                  <p:stCondLst>
                                    <p:cond delay="0"/>
                                  </p:stCondLst>
                                  <p:childTnLst>
                                    <p:animEffect transition="out" filter="fade">
                                      <p:cBhvr>
                                        <p:cTn id="8" dur="2000" tmFilter="0, 0; .2, .5; .8, .5; 1, 0"/>
                                        <p:tgtEl>
                                          <p:spTgt spid="5"/>
                                        </p:tgtEl>
                                      </p:cBhvr>
                                    </p:animEffect>
                                    <p:animScale>
                                      <p:cBhvr>
                                        <p:cTn id="9" dur="1000" autoRev="1" fill="hold"/>
                                        <p:tgtEl>
                                          <p:spTgt spid="5"/>
                                        </p:tgtEl>
                                      </p:cBhvr>
                                      <p:by x="105000" y="105000"/>
                                    </p:animScale>
                                  </p:childTnLst>
                                </p:cTn>
                              </p:par>
                              <p:par>
                                <p:cTn id="10" presetID="16" presetClass="entr" presetSubtype="21" repeatCount="indefinite"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018903"/>
            <a:ext cx="8596668" cy="5133703"/>
          </a:xfrm>
        </p:spPr>
        <p:txBody>
          <a:bodyPr>
            <a:normAutofit fontScale="92500"/>
          </a:bodyPr>
          <a:lstStyle/>
          <a:p>
            <a:pPr marL="0" indent="0" fontAlgn="base">
              <a:buNone/>
            </a:pPr>
            <a:r>
              <a:rPr lang="en-IN" b="1" dirty="0">
                <a:latin typeface="Times New Roman" panose="02020603050405020304" pitchFamily="18" charset="0"/>
                <a:cs typeface="Times New Roman" panose="02020603050405020304" pitchFamily="18" charset="0"/>
              </a:rPr>
              <a:t>Arithmetic Instruction:</a:t>
            </a:r>
            <a:endParaRPr lang="en-US" b="1" dirty="0">
              <a:latin typeface="Times New Roman" panose="02020603050405020304" pitchFamily="18" charset="0"/>
              <a:cs typeface="Times New Roman" panose="02020603050405020304" pitchFamily="18" charset="0"/>
            </a:endParaRPr>
          </a:p>
          <a:p>
            <a:pPr fontAlgn="base"/>
            <a:r>
              <a:rPr lang="en-IN" dirty="0">
                <a:latin typeface="Times New Roman" panose="02020603050405020304" pitchFamily="18" charset="0"/>
                <a:cs typeface="Times New Roman" panose="02020603050405020304" pitchFamily="18" charset="0"/>
              </a:rPr>
              <a:t>A C arithmetic instruction consists of a variable name on the left hand side of = and variable names &amp; constants on the right hand side of =. The variables and constants appearing on the right hand side of = are connected by arithmetic operators like +, -, *, and /.</a:t>
            </a:r>
            <a:endParaRPr lang="en-US" dirty="0">
              <a:latin typeface="Times New Roman" panose="02020603050405020304" pitchFamily="18" charset="0"/>
              <a:cs typeface="Times New Roman" panose="02020603050405020304" pitchFamily="18" charset="0"/>
            </a:endParaRPr>
          </a:p>
          <a:p>
            <a:pPr marL="0" indent="0" fontAlgn="base">
              <a:buNone/>
            </a:pPr>
            <a:r>
              <a:rPr lang="en-IN" b="1" dirty="0">
                <a:latin typeface="Times New Roman" panose="02020603050405020304" pitchFamily="18" charset="0"/>
                <a:cs typeface="Times New Roman" panose="02020603050405020304" pitchFamily="18" charset="0"/>
              </a:rPr>
              <a:t>Example:</a:t>
            </a:r>
            <a:endParaRPr lang="en-US" dirty="0">
              <a:latin typeface="Times New Roman" panose="02020603050405020304" pitchFamily="18" charset="0"/>
              <a:cs typeface="Times New Roman" panose="02020603050405020304" pitchFamily="18" charset="0"/>
            </a:endParaRPr>
          </a:p>
          <a:p>
            <a:pPr marL="0" indent="0" fontAlgn="base">
              <a:buNone/>
            </a:pPr>
            <a:r>
              <a:rPr lang="en-IN" dirty="0">
                <a:latin typeface="Times New Roman" panose="02020603050405020304" pitchFamily="18" charset="0"/>
                <a:cs typeface="Times New Roman" panose="02020603050405020304" pitchFamily="18" charset="0"/>
              </a:rPr>
              <a:t>	int ad ;</a:t>
            </a:r>
            <a:br>
              <a:rPr lang="en-IN" dirty="0">
                <a:latin typeface="Times New Roman" panose="02020603050405020304" pitchFamily="18" charset="0"/>
                <a:cs typeface="Times New Roman" panose="02020603050405020304" pitchFamily="18" charset="0"/>
              </a:rPr>
            </a:br>
            <a:r>
              <a:rPr lang="en-IN" dirty="0">
                <a:latin typeface="Times New Roman" panose="02020603050405020304" pitchFamily="18" charset="0"/>
                <a:cs typeface="Times New Roman" panose="02020603050405020304" pitchFamily="18" charset="0"/>
              </a:rPr>
              <a:t>	float </a:t>
            </a:r>
            <a:r>
              <a:rPr lang="en-IN" dirty="0" err="1">
                <a:latin typeface="Times New Roman" panose="02020603050405020304" pitchFamily="18" charset="0"/>
                <a:cs typeface="Times New Roman" panose="02020603050405020304" pitchFamily="18" charset="0"/>
              </a:rPr>
              <a:t>kot</a:t>
            </a:r>
            <a:r>
              <a:rPr lang="en-IN" dirty="0">
                <a:latin typeface="Times New Roman" panose="02020603050405020304" pitchFamily="18" charset="0"/>
                <a:cs typeface="Times New Roman" panose="02020603050405020304" pitchFamily="18" charset="0"/>
              </a:rPr>
              <a:t>, </a:t>
            </a:r>
            <a:r>
              <a:rPr lang="en-IN" dirty="0" err="1">
                <a:latin typeface="Times New Roman" panose="02020603050405020304" pitchFamily="18" charset="0"/>
                <a:cs typeface="Times New Roman" panose="02020603050405020304" pitchFamily="18" charset="0"/>
              </a:rPr>
              <a:t>deta</a:t>
            </a:r>
            <a:r>
              <a:rPr lang="en-IN" dirty="0">
                <a:latin typeface="Times New Roman" panose="02020603050405020304" pitchFamily="18" charset="0"/>
                <a:cs typeface="Times New Roman" panose="02020603050405020304" pitchFamily="18" charset="0"/>
              </a:rPr>
              <a:t>, alpha, beta, gamma ;</a:t>
            </a:r>
            <a:br>
              <a:rPr lang="en-IN" dirty="0">
                <a:latin typeface="Times New Roman" panose="02020603050405020304" pitchFamily="18" charset="0"/>
                <a:cs typeface="Times New Roman" panose="02020603050405020304" pitchFamily="18" charset="0"/>
              </a:rPr>
            </a:br>
            <a:r>
              <a:rPr lang="en-IN" dirty="0">
                <a:latin typeface="Times New Roman" panose="02020603050405020304" pitchFamily="18" charset="0"/>
                <a:cs typeface="Times New Roman" panose="02020603050405020304" pitchFamily="18" charset="0"/>
              </a:rPr>
              <a:t>	ad = 3200 ;</a:t>
            </a:r>
            <a:br>
              <a:rPr lang="en-IN" dirty="0">
                <a:latin typeface="Times New Roman" panose="02020603050405020304" pitchFamily="18" charset="0"/>
                <a:cs typeface="Times New Roman" panose="02020603050405020304" pitchFamily="18" charset="0"/>
              </a:rPr>
            </a:br>
            <a:r>
              <a:rPr lang="en-IN" dirty="0">
                <a:latin typeface="Times New Roman" panose="02020603050405020304" pitchFamily="18" charset="0"/>
                <a:cs typeface="Times New Roman" panose="02020603050405020304" pitchFamily="18" charset="0"/>
              </a:rPr>
              <a:t>	</a:t>
            </a:r>
            <a:r>
              <a:rPr lang="en-IN" dirty="0" err="1">
                <a:latin typeface="Times New Roman" panose="02020603050405020304" pitchFamily="18" charset="0"/>
                <a:cs typeface="Times New Roman" panose="02020603050405020304" pitchFamily="18" charset="0"/>
              </a:rPr>
              <a:t>kot</a:t>
            </a:r>
            <a:r>
              <a:rPr lang="en-IN" dirty="0">
                <a:latin typeface="Times New Roman" panose="02020603050405020304" pitchFamily="18" charset="0"/>
                <a:cs typeface="Times New Roman" panose="02020603050405020304" pitchFamily="18" charset="0"/>
              </a:rPr>
              <a:t> = 0.0056 ;</a:t>
            </a:r>
            <a:br>
              <a:rPr lang="en-IN" dirty="0">
                <a:latin typeface="Times New Roman" panose="02020603050405020304" pitchFamily="18" charset="0"/>
                <a:cs typeface="Times New Roman" panose="02020603050405020304" pitchFamily="18" charset="0"/>
              </a:rPr>
            </a:br>
            <a:r>
              <a:rPr lang="en-IN" dirty="0">
                <a:latin typeface="Times New Roman" panose="02020603050405020304" pitchFamily="18" charset="0"/>
                <a:cs typeface="Times New Roman" panose="02020603050405020304" pitchFamily="18" charset="0"/>
              </a:rPr>
              <a:t>	</a:t>
            </a:r>
            <a:r>
              <a:rPr lang="en-IN" dirty="0" err="1">
                <a:latin typeface="Times New Roman" panose="02020603050405020304" pitchFamily="18" charset="0"/>
                <a:cs typeface="Times New Roman" panose="02020603050405020304" pitchFamily="18" charset="0"/>
              </a:rPr>
              <a:t>deta</a:t>
            </a:r>
            <a:r>
              <a:rPr lang="en-IN" dirty="0">
                <a:latin typeface="Times New Roman" panose="02020603050405020304" pitchFamily="18" charset="0"/>
                <a:cs typeface="Times New Roman" panose="02020603050405020304" pitchFamily="18" charset="0"/>
              </a:rPr>
              <a:t> = alpha * beta / gamma + 3.2 * 2 / 5 ;</a:t>
            </a:r>
            <a:endParaRPr lang="en-US" dirty="0">
              <a:latin typeface="Times New Roman" panose="02020603050405020304" pitchFamily="18" charset="0"/>
              <a:cs typeface="Times New Roman" panose="02020603050405020304" pitchFamily="18" charset="0"/>
            </a:endParaRPr>
          </a:p>
          <a:p>
            <a:pPr marL="0" indent="0" fontAlgn="base">
              <a:buNone/>
            </a:pPr>
            <a:r>
              <a:rPr lang="en-IN" dirty="0">
                <a:latin typeface="Times New Roman" panose="02020603050405020304" pitchFamily="18" charset="0"/>
                <a:cs typeface="Times New Roman" panose="02020603050405020304" pitchFamily="18" charset="0"/>
              </a:rPr>
              <a:t>Where</a:t>
            </a:r>
            <a:endParaRPr lang="en-US" dirty="0">
              <a:latin typeface="Times New Roman" panose="02020603050405020304" pitchFamily="18" charset="0"/>
              <a:cs typeface="Times New Roman" panose="02020603050405020304" pitchFamily="18" charset="0"/>
            </a:endParaRPr>
          </a:p>
          <a:p>
            <a:pPr marL="0" indent="0">
              <a:buNone/>
            </a:pPr>
            <a:r>
              <a:rPr lang="en-IN" dirty="0">
                <a:latin typeface="Times New Roman" panose="02020603050405020304" pitchFamily="18" charset="0"/>
                <a:cs typeface="Times New Roman" panose="02020603050405020304" pitchFamily="18" charset="0"/>
              </a:rPr>
              <a:t>	*, /, -, + are the arithmetic operators.</a:t>
            </a:r>
            <a:br>
              <a:rPr lang="en-IN" dirty="0">
                <a:latin typeface="Times New Roman" panose="02020603050405020304" pitchFamily="18" charset="0"/>
                <a:cs typeface="Times New Roman" panose="02020603050405020304" pitchFamily="18" charset="0"/>
              </a:rPr>
            </a:br>
            <a:r>
              <a:rPr lang="en-IN" dirty="0">
                <a:latin typeface="Times New Roman" panose="02020603050405020304" pitchFamily="18" charset="0"/>
                <a:cs typeface="Times New Roman" panose="02020603050405020304" pitchFamily="18" charset="0"/>
              </a:rPr>
              <a:t>	= is the assignment operator.</a:t>
            </a:r>
            <a:br>
              <a:rPr lang="en-IN" dirty="0">
                <a:latin typeface="Times New Roman" panose="02020603050405020304" pitchFamily="18" charset="0"/>
                <a:cs typeface="Times New Roman" panose="02020603050405020304" pitchFamily="18" charset="0"/>
              </a:rPr>
            </a:br>
            <a:r>
              <a:rPr lang="en-IN" dirty="0">
                <a:latin typeface="Times New Roman" panose="02020603050405020304" pitchFamily="18" charset="0"/>
                <a:cs typeface="Times New Roman" panose="02020603050405020304" pitchFamily="18" charset="0"/>
              </a:rPr>
              <a:t>	2, 5 and 3200 are integer constants.</a:t>
            </a:r>
            <a:br>
              <a:rPr lang="en-IN" dirty="0">
                <a:latin typeface="Times New Roman" panose="02020603050405020304" pitchFamily="18" charset="0"/>
                <a:cs typeface="Times New Roman" panose="02020603050405020304" pitchFamily="18" charset="0"/>
              </a:rPr>
            </a:br>
            <a:r>
              <a:rPr lang="en-IN" dirty="0">
                <a:latin typeface="Times New Roman" panose="02020603050405020304" pitchFamily="18" charset="0"/>
                <a:cs typeface="Times New Roman" panose="02020603050405020304" pitchFamily="18" charset="0"/>
              </a:rPr>
              <a:t>	3.2 and 0.0056 are real constants.</a:t>
            </a:r>
            <a:br>
              <a:rPr lang="en-IN" dirty="0">
                <a:latin typeface="Times New Roman" panose="02020603050405020304" pitchFamily="18" charset="0"/>
                <a:cs typeface="Times New Roman" panose="02020603050405020304" pitchFamily="18" charset="0"/>
              </a:rPr>
            </a:br>
            <a:r>
              <a:rPr lang="en-IN" dirty="0">
                <a:latin typeface="Times New Roman" panose="02020603050405020304" pitchFamily="18" charset="0"/>
                <a:cs typeface="Times New Roman" panose="02020603050405020304" pitchFamily="18" charset="0"/>
              </a:rPr>
              <a:t>	ad is an integer variable.</a:t>
            </a:r>
            <a:br>
              <a:rPr lang="en-IN" dirty="0">
                <a:latin typeface="Times New Roman" panose="02020603050405020304" pitchFamily="18" charset="0"/>
                <a:cs typeface="Times New Roman" panose="02020603050405020304" pitchFamily="18" charset="0"/>
              </a:rPr>
            </a:br>
            <a:r>
              <a:rPr lang="en-IN" dirty="0">
                <a:latin typeface="Times New Roman" panose="02020603050405020304" pitchFamily="18" charset="0"/>
                <a:cs typeface="Times New Roman" panose="02020603050405020304" pitchFamily="18" charset="0"/>
              </a:rPr>
              <a:t>	</a:t>
            </a:r>
            <a:r>
              <a:rPr lang="en-IN" dirty="0" err="1">
                <a:latin typeface="Times New Roman" panose="02020603050405020304" pitchFamily="18" charset="0"/>
                <a:cs typeface="Times New Roman" panose="02020603050405020304" pitchFamily="18" charset="0"/>
              </a:rPr>
              <a:t>kot</a:t>
            </a:r>
            <a:r>
              <a:rPr lang="en-IN" dirty="0">
                <a:latin typeface="Times New Roman" panose="02020603050405020304" pitchFamily="18" charset="0"/>
                <a:cs typeface="Times New Roman" panose="02020603050405020304" pitchFamily="18" charset="0"/>
              </a:rPr>
              <a:t>, </a:t>
            </a:r>
            <a:r>
              <a:rPr lang="en-IN" dirty="0" err="1">
                <a:latin typeface="Times New Roman" panose="02020603050405020304" pitchFamily="18" charset="0"/>
                <a:cs typeface="Times New Roman" panose="02020603050405020304" pitchFamily="18" charset="0"/>
              </a:rPr>
              <a:t>deta</a:t>
            </a:r>
            <a:r>
              <a:rPr lang="en-IN" dirty="0">
                <a:latin typeface="Times New Roman" panose="02020603050405020304" pitchFamily="18" charset="0"/>
                <a:cs typeface="Times New Roman" panose="02020603050405020304" pitchFamily="18" charset="0"/>
              </a:rPr>
              <a:t>, alpha, beta, gamma are real variables.</a:t>
            </a:r>
            <a:endParaRPr lang="en-US" dirty="0">
              <a:latin typeface="Times New Roman" panose="02020603050405020304" pitchFamily="18" charset="0"/>
              <a:cs typeface="Times New Roman" panose="02020603050405020304" pitchFamily="18" charset="0"/>
            </a:endParaRPr>
          </a:p>
        </p:txBody>
      </p:sp>
      <p:sp>
        <p:nvSpPr>
          <p:cNvPr id="4" name="Rectangle 3"/>
          <p:cNvSpPr/>
          <p:nvPr/>
        </p:nvSpPr>
        <p:spPr>
          <a:xfrm>
            <a:off x="5248678" y="6283234"/>
            <a:ext cx="6943322" cy="57476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Dr  M.A. JAMAL MOHAMED YASEEN ZUBEIR JMC TRICHY</a:t>
            </a:r>
          </a:p>
        </p:txBody>
      </p:sp>
      <p:pic>
        <p:nvPicPr>
          <p:cNvPr id="5" name="Picture 4"/>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495911" y="518984"/>
            <a:ext cx="1924050" cy="1819275"/>
          </a:xfrm>
          <a:prstGeom prst="rect">
            <a:avLst/>
          </a:prstGeom>
        </p:spPr>
      </p:pic>
      <p:sp>
        <p:nvSpPr>
          <p:cNvPr id="6" name="Rectangle 5"/>
          <p:cNvSpPr/>
          <p:nvPr/>
        </p:nvSpPr>
        <p:spPr>
          <a:xfrm>
            <a:off x="0" y="0"/>
            <a:ext cx="5434149" cy="51898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PROGRAMMING IN C</a:t>
            </a:r>
          </a:p>
        </p:txBody>
      </p:sp>
    </p:spTree>
    <p:extLst>
      <p:ext uri="{BB962C8B-B14F-4D97-AF65-F5344CB8AC3E}">
        <p14:creationId xmlns:p14="http://schemas.microsoft.com/office/powerpoint/2010/main" val="901077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nodeType="withEffect">
                                  <p:stCondLst>
                                    <p:cond delay="0"/>
                                  </p:stCondLst>
                                  <p:childTnLst>
                                    <p:animScale>
                                      <p:cBhvr>
                                        <p:cTn id="6" dur="2000" fill="hold"/>
                                        <p:tgtEl>
                                          <p:spTgt spid="6">
                                            <p:txEl>
                                              <p:pRg st="0" end="0"/>
                                            </p:txEl>
                                          </p:spTgt>
                                        </p:tgtEl>
                                      </p:cBhvr>
                                      <p:by x="150000" y="150000"/>
                                    </p:animScale>
                                  </p:childTnLst>
                                </p:cTn>
                              </p:par>
                              <p:par>
                                <p:cTn id="7" presetID="26" presetClass="emph" presetSubtype="0" repeatCount="indefinite" fill="hold" nodeType="withEffect">
                                  <p:stCondLst>
                                    <p:cond delay="0"/>
                                  </p:stCondLst>
                                  <p:childTnLst>
                                    <p:animEffect transition="out" filter="fade">
                                      <p:cBhvr>
                                        <p:cTn id="8" dur="2000" tmFilter="0, 0; .2, .5; .8, .5; 1, 0"/>
                                        <p:tgtEl>
                                          <p:spTgt spid="5"/>
                                        </p:tgtEl>
                                      </p:cBhvr>
                                    </p:animEffect>
                                    <p:animScale>
                                      <p:cBhvr>
                                        <p:cTn id="9" dur="1000" autoRev="1" fill="hold"/>
                                        <p:tgtEl>
                                          <p:spTgt spid="5"/>
                                        </p:tgtEl>
                                      </p:cBhvr>
                                      <p:by x="105000" y="105000"/>
                                    </p:animScale>
                                  </p:childTnLst>
                                </p:cTn>
                              </p:par>
                              <p:par>
                                <p:cTn id="10" presetID="16" presetClass="entr" presetSubtype="21" repeatCount="indefinite"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018902"/>
            <a:ext cx="8596668" cy="5682687"/>
          </a:xfrm>
        </p:spPr>
        <p:txBody>
          <a:bodyPr>
            <a:normAutofit fontScale="92500" lnSpcReduction="20000"/>
          </a:bodyPr>
          <a:lstStyle/>
          <a:p>
            <a:pPr marL="0" indent="0" fontAlgn="base">
              <a:buNone/>
            </a:pPr>
            <a:r>
              <a:rPr lang="en-IN" b="1" dirty="0">
                <a:latin typeface="Times New Roman" panose="02020603050405020304" pitchFamily="18" charset="0"/>
                <a:cs typeface="Times New Roman" panose="02020603050405020304" pitchFamily="18" charset="0"/>
              </a:rPr>
              <a:t>A C arithmetic statement could be of three types.</a:t>
            </a:r>
            <a:endParaRPr lang="en-US" dirty="0">
              <a:latin typeface="Times New Roman" panose="02020603050405020304" pitchFamily="18" charset="0"/>
              <a:cs typeface="Times New Roman" panose="02020603050405020304" pitchFamily="18" charset="0"/>
            </a:endParaRPr>
          </a:p>
          <a:p>
            <a:pPr marL="0" lvl="0" indent="0" algn="just" fontAlgn="base">
              <a:buNone/>
            </a:pPr>
            <a:r>
              <a:rPr lang="en-IN" b="1" dirty="0">
                <a:latin typeface="Times New Roman" panose="02020603050405020304" pitchFamily="18" charset="0"/>
                <a:cs typeface="Times New Roman" panose="02020603050405020304" pitchFamily="18" charset="0"/>
              </a:rPr>
              <a:t>Integer mode arithmetic statement</a:t>
            </a:r>
            <a:r>
              <a:rPr lang="en-IN" dirty="0">
                <a:latin typeface="Times New Roman" panose="02020603050405020304" pitchFamily="18" charset="0"/>
                <a:cs typeface="Times New Roman" panose="02020603050405020304" pitchFamily="18" charset="0"/>
              </a:rPr>
              <a:t> – This is an arithmetic statement in which all operands are either integer variables or integer constants.</a:t>
            </a:r>
            <a:endParaRPr lang="en-US" dirty="0">
              <a:latin typeface="Times New Roman" panose="02020603050405020304" pitchFamily="18" charset="0"/>
              <a:cs typeface="Times New Roman" panose="02020603050405020304" pitchFamily="18" charset="0"/>
            </a:endParaRPr>
          </a:p>
          <a:p>
            <a:pPr marL="0" indent="0" fontAlgn="base">
              <a:buNone/>
            </a:pPr>
            <a:r>
              <a:rPr lang="en-IN" dirty="0">
                <a:latin typeface="Times New Roman" panose="02020603050405020304" pitchFamily="18" charset="0"/>
                <a:cs typeface="Times New Roman" panose="02020603050405020304" pitchFamily="18" charset="0"/>
              </a:rPr>
              <a:t>For example:</a:t>
            </a:r>
            <a:endParaRPr lang="en-US" dirty="0">
              <a:latin typeface="Times New Roman" panose="02020603050405020304" pitchFamily="18" charset="0"/>
              <a:cs typeface="Times New Roman" panose="02020603050405020304" pitchFamily="18" charset="0"/>
            </a:endParaRPr>
          </a:p>
          <a:p>
            <a:pPr marL="0" indent="0" fontAlgn="base">
              <a:buNone/>
            </a:pPr>
            <a:r>
              <a:rPr lang="en-IN" dirty="0">
                <a:latin typeface="Times New Roman" panose="02020603050405020304" pitchFamily="18" charset="0"/>
                <a:cs typeface="Times New Roman" panose="02020603050405020304" pitchFamily="18" charset="0"/>
              </a:rPr>
              <a:t>	inti, king, </a:t>
            </a:r>
            <a:r>
              <a:rPr lang="en-IN" dirty="0" err="1">
                <a:latin typeface="Times New Roman" panose="02020603050405020304" pitchFamily="18" charset="0"/>
                <a:cs typeface="Times New Roman" panose="02020603050405020304" pitchFamily="18" charset="0"/>
              </a:rPr>
              <a:t>issac</a:t>
            </a:r>
            <a:r>
              <a:rPr lang="en-IN" dirty="0">
                <a:latin typeface="Times New Roman" panose="02020603050405020304" pitchFamily="18" charset="0"/>
                <a:cs typeface="Times New Roman" panose="02020603050405020304" pitchFamily="18" charset="0"/>
              </a:rPr>
              <a:t>, </a:t>
            </a:r>
            <a:r>
              <a:rPr lang="en-IN" dirty="0" err="1">
                <a:latin typeface="Times New Roman" panose="02020603050405020304" pitchFamily="18" charset="0"/>
                <a:cs typeface="Times New Roman" panose="02020603050405020304" pitchFamily="18" charset="0"/>
              </a:rPr>
              <a:t>noteit</a:t>
            </a:r>
            <a:r>
              <a:rPr lang="en-IN" dirty="0">
                <a:latin typeface="Times New Roman" panose="02020603050405020304" pitchFamily="18" charset="0"/>
                <a:cs typeface="Times New Roman" panose="02020603050405020304" pitchFamily="18" charset="0"/>
              </a:rPr>
              <a:t> ;</a:t>
            </a:r>
            <a:br>
              <a:rPr lang="en-IN" dirty="0">
                <a:latin typeface="Times New Roman" panose="02020603050405020304" pitchFamily="18" charset="0"/>
                <a:cs typeface="Times New Roman" panose="02020603050405020304" pitchFamily="18" charset="0"/>
              </a:rPr>
            </a:br>
            <a:r>
              <a:rPr lang="en-IN" dirty="0">
                <a:latin typeface="Times New Roman" panose="02020603050405020304" pitchFamily="18" charset="0"/>
                <a:cs typeface="Times New Roman" panose="02020603050405020304" pitchFamily="18" charset="0"/>
              </a:rPr>
              <a:t>	i = i + 1 ;</a:t>
            </a:r>
            <a:br>
              <a:rPr lang="en-IN" dirty="0">
                <a:latin typeface="Times New Roman" panose="02020603050405020304" pitchFamily="18" charset="0"/>
                <a:cs typeface="Times New Roman" panose="02020603050405020304" pitchFamily="18" charset="0"/>
              </a:rPr>
            </a:br>
            <a:r>
              <a:rPr lang="en-IN" dirty="0">
                <a:latin typeface="Times New Roman" panose="02020603050405020304" pitchFamily="18" charset="0"/>
                <a:cs typeface="Times New Roman" panose="02020603050405020304" pitchFamily="18" charset="0"/>
              </a:rPr>
              <a:t>	king = </a:t>
            </a:r>
            <a:r>
              <a:rPr lang="en-IN" dirty="0" err="1">
                <a:latin typeface="Times New Roman" panose="02020603050405020304" pitchFamily="18" charset="0"/>
                <a:cs typeface="Times New Roman" panose="02020603050405020304" pitchFamily="18" charset="0"/>
              </a:rPr>
              <a:t>issac</a:t>
            </a:r>
            <a:r>
              <a:rPr lang="en-IN" dirty="0">
                <a:latin typeface="Times New Roman" panose="02020603050405020304" pitchFamily="18" charset="0"/>
                <a:cs typeface="Times New Roman" panose="02020603050405020304" pitchFamily="18" charset="0"/>
              </a:rPr>
              <a:t> * 234 + </a:t>
            </a:r>
            <a:r>
              <a:rPr lang="en-IN" dirty="0" err="1">
                <a:latin typeface="Times New Roman" panose="02020603050405020304" pitchFamily="18" charset="0"/>
                <a:cs typeface="Times New Roman" panose="02020603050405020304" pitchFamily="18" charset="0"/>
              </a:rPr>
              <a:t>noteit</a:t>
            </a:r>
            <a:r>
              <a:rPr lang="en-IN" dirty="0">
                <a:latin typeface="Times New Roman" panose="02020603050405020304" pitchFamily="18" charset="0"/>
                <a:cs typeface="Times New Roman" panose="02020603050405020304" pitchFamily="18" charset="0"/>
              </a:rPr>
              <a:t> – 7689 ;</a:t>
            </a:r>
            <a:endParaRPr lang="en-US" dirty="0">
              <a:latin typeface="Times New Roman" panose="02020603050405020304" pitchFamily="18" charset="0"/>
              <a:cs typeface="Times New Roman" panose="02020603050405020304" pitchFamily="18" charset="0"/>
            </a:endParaRPr>
          </a:p>
          <a:p>
            <a:pPr marL="0" lvl="0" indent="0" algn="just" fontAlgn="base">
              <a:buNone/>
            </a:pPr>
            <a:r>
              <a:rPr lang="en-IN" b="1" dirty="0">
                <a:latin typeface="Times New Roman" panose="02020603050405020304" pitchFamily="18" charset="0"/>
                <a:cs typeface="Times New Roman" panose="02020603050405020304" pitchFamily="18" charset="0"/>
              </a:rPr>
              <a:t>Real mode arithmetic statement</a:t>
            </a:r>
            <a:r>
              <a:rPr lang="en-IN" dirty="0">
                <a:latin typeface="Times New Roman" panose="02020603050405020304" pitchFamily="18" charset="0"/>
                <a:cs typeface="Times New Roman" panose="02020603050405020304" pitchFamily="18" charset="0"/>
              </a:rPr>
              <a:t> – This is an arithmetic statement in which all operands are either real constants or real variables.</a:t>
            </a:r>
            <a:endParaRPr lang="en-US" dirty="0">
              <a:latin typeface="Times New Roman" panose="02020603050405020304" pitchFamily="18" charset="0"/>
              <a:cs typeface="Times New Roman" panose="02020603050405020304" pitchFamily="18" charset="0"/>
            </a:endParaRPr>
          </a:p>
          <a:p>
            <a:pPr marL="0" indent="0" fontAlgn="base">
              <a:buNone/>
            </a:pPr>
            <a:r>
              <a:rPr lang="en-IN" dirty="0">
                <a:latin typeface="Times New Roman" panose="02020603050405020304" pitchFamily="18" charset="0"/>
                <a:cs typeface="Times New Roman" panose="02020603050405020304" pitchFamily="18" charset="0"/>
              </a:rPr>
              <a:t>For example:</a:t>
            </a:r>
            <a:endParaRPr lang="en-US" dirty="0">
              <a:latin typeface="Times New Roman" panose="02020603050405020304" pitchFamily="18" charset="0"/>
              <a:cs typeface="Times New Roman" panose="02020603050405020304" pitchFamily="18" charset="0"/>
            </a:endParaRPr>
          </a:p>
          <a:p>
            <a:pPr marL="0" indent="0" fontAlgn="base">
              <a:buNone/>
            </a:pPr>
            <a:r>
              <a:rPr lang="en-IN" dirty="0">
                <a:latin typeface="Times New Roman" panose="02020603050405020304" pitchFamily="18" charset="0"/>
                <a:cs typeface="Times New Roman" panose="02020603050405020304" pitchFamily="18" charset="0"/>
              </a:rPr>
              <a:t>	</a:t>
            </a:r>
            <a:r>
              <a:rPr lang="en-IN" dirty="0" err="1">
                <a:latin typeface="Times New Roman" panose="02020603050405020304" pitchFamily="18" charset="0"/>
                <a:cs typeface="Times New Roman" panose="02020603050405020304" pitchFamily="18" charset="0"/>
              </a:rPr>
              <a:t>floatqbee</a:t>
            </a:r>
            <a:r>
              <a:rPr lang="en-IN" dirty="0">
                <a:latin typeface="Times New Roman" panose="02020603050405020304" pitchFamily="18" charset="0"/>
                <a:cs typeface="Times New Roman" panose="02020603050405020304" pitchFamily="18" charset="0"/>
              </a:rPr>
              <a:t>, </a:t>
            </a:r>
            <a:r>
              <a:rPr lang="en-IN" dirty="0" err="1">
                <a:latin typeface="Times New Roman" panose="02020603050405020304" pitchFamily="18" charset="0"/>
                <a:cs typeface="Times New Roman" panose="02020603050405020304" pitchFamily="18" charset="0"/>
              </a:rPr>
              <a:t>antink</a:t>
            </a:r>
            <a:r>
              <a:rPr lang="en-IN" dirty="0">
                <a:latin typeface="Times New Roman" panose="02020603050405020304" pitchFamily="18" charset="0"/>
                <a:cs typeface="Times New Roman" panose="02020603050405020304" pitchFamily="18" charset="0"/>
              </a:rPr>
              <a:t>, </a:t>
            </a:r>
            <a:r>
              <a:rPr lang="en-IN" dirty="0" err="1">
                <a:latin typeface="Times New Roman" panose="02020603050405020304" pitchFamily="18" charset="0"/>
                <a:cs typeface="Times New Roman" panose="02020603050405020304" pitchFamily="18" charset="0"/>
              </a:rPr>
              <a:t>si</a:t>
            </a:r>
            <a:r>
              <a:rPr lang="en-IN" dirty="0">
                <a:latin typeface="Times New Roman" panose="02020603050405020304" pitchFamily="18" charset="0"/>
                <a:cs typeface="Times New Roman" panose="02020603050405020304" pitchFamily="18" charset="0"/>
              </a:rPr>
              <a:t>, </a:t>
            </a:r>
            <a:r>
              <a:rPr lang="en-IN" dirty="0" err="1">
                <a:latin typeface="Times New Roman" panose="02020603050405020304" pitchFamily="18" charset="0"/>
                <a:cs typeface="Times New Roman" panose="02020603050405020304" pitchFamily="18" charset="0"/>
              </a:rPr>
              <a:t>prin</a:t>
            </a:r>
            <a:r>
              <a:rPr lang="en-IN" dirty="0">
                <a:latin typeface="Times New Roman" panose="02020603050405020304" pitchFamily="18" charset="0"/>
                <a:cs typeface="Times New Roman" panose="02020603050405020304" pitchFamily="18" charset="0"/>
              </a:rPr>
              <a:t>, </a:t>
            </a:r>
            <a:r>
              <a:rPr lang="en-IN" dirty="0" err="1">
                <a:latin typeface="Times New Roman" panose="02020603050405020304" pitchFamily="18" charset="0"/>
                <a:cs typeface="Times New Roman" panose="02020603050405020304" pitchFamily="18" charset="0"/>
              </a:rPr>
              <a:t>anoy</a:t>
            </a:r>
            <a:r>
              <a:rPr lang="en-IN" dirty="0">
                <a:latin typeface="Times New Roman" panose="02020603050405020304" pitchFamily="18" charset="0"/>
                <a:cs typeface="Times New Roman" panose="02020603050405020304" pitchFamily="18" charset="0"/>
              </a:rPr>
              <a:t>, </a:t>
            </a:r>
            <a:r>
              <a:rPr lang="en-IN" dirty="0" err="1">
                <a:latin typeface="Times New Roman" panose="02020603050405020304" pitchFamily="18" charset="0"/>
                <a:cs typeface="Times New Roman" panose="02020603050405020304" pitchFamily="18" charset="0"/>
              </a:rPr>
              <a:t>roi</a:t>
            </a:r>
            <a:r>
              <a:rPr lang="en-IN" dirty="0">
                <a:latin typeface="Times New Roman" panose="02020603050405020304" pitchFamily="18" charset="0"/>
                <a:cs typeface="Times New Roman" panose="02020603050405020304" pitchFamily="18" charset="0"/>
              </a:rPr>
              <a:t> ;</a:t>
            </a:r>
            <a:br>
              <a:rPr lang="en-IN" dirty="0">
                <a:latin typeface="Times New Roman" panose="02020603050405020304" pitchFamily="18" charset="0"/>
                <a:cs typeface="Times New Roman" panose="02020603050405020304" pitchFamily="18" charset="0"/>
              </a:rPr>
            </a:br>
            <a:r>
              <a:rPr lang="en-IN" dirty="0">
                <a:latin typeface="Times New Roman" panose="02020603050405020304" pitchFamily="18" charset="0"/>
                <a:cs typeface="Times New Roman" panose="02020603050405020304" pitchFamily="18" charset="0"/>
              </a:rPr>
              <a:t>	</a:t>
            </a:r>
            <a:r>
              <a:rPr lang="en-IN" dirty="0" err="1">
                <a:latin typeface="Times New Roman" panose="02020603050405020304" pitchFamily="18" charset="0"/>
                <a:cs typeface="Times New Roman" panose="02020603050405020304" pitchFamily="18" charset="0"/>
              </a:rPr>
              <a:t>qbee</a:t>
            </a:r>
            <a:r>
              <a:rPr lang="en-IN" dirty="0">
                <a:latin typeface="Times New Roman" panose="02020603050405020304" pitchFamily="18" charset="0"/>
                <a:cs typeface="Times New Roman" panose="02020603050405020304" pitchFamily="18" charset="0"/>
              </a:rPr>
              <a:t> = </a:t>
            </a:r>
            <a:r>
              <a:rPr lang="en-IN" dirty="0" err="1">
                <a:latin typeface="Times New Roman" panose="02020603050405020304" pitchFamily="18" charset="0"/>
                <a:cs typeface="Times New Roman" panose="02020603050405020304" pitchFamily="18" charset="0"/>
              </a:rPr>
              <a:t>antink</a:t>
            </a:r>
            <a:r>
              <a:rPr lang="en-IN" dirty="0">
                <a:latin typeface="Times New Roman" panose="02020603050405020304" pitchFamily="18" charset="0"/>
                <a:cs typeface="Times New Roman" panose="02020603050405020304" pitchFamily="18" charset="0"/>
              </a:rPr>
              <a:t> + 23.123 / 4.5 * 0.3442 ;</a:t>
            </a:r>
            <a:br>
              <a:rPr lang="en-IN" dirty="0">
                <a:latin typeface="Times New Roman" panose="02020603050405020304" pitchFamily="18" charset="0"/>
                <a:cs typeface="Times New Roman" panose="02020603050405020304" pitchFamily="18" charset="0"/>
              </a:rPr>
            </a:br>
            <a:r>
              <a:rPr lang="en-IN" dirty="0">
                <a:latin typeface="Times New Roman" panose="02020603050405020304" pitchFamily="18" charset="0"/>
                <a:cs typeface="Times New Roman" panose="02020603050405020304" pitchFamily="18" charset="0"/>
              </a:rPr>
              <a:t>	</a:t>
            </a:r>
            <a:r>
              <a:rPr lang="en-IN" dirty="0" err="1">
                <a:latin typeface="Times New Roman" panose="02020603050405020304" pitchFamily="18" charset="0"/>
                <a:cs typeface="Times New Roman" panose="02020603050405020304" pitchFamily="18" charset="0"/>
              </a:rPr>
              <a:t>si</a:t>
            </a:r>
            <a:r>
              <a:rPr lang="en-IN" dirty="0">
                <a:latin typeface="Times New Roman" panose="02020603050405020304" pitchFamily="18" charset="0"/>
                <a:cs typeface="Times New Roman" panose="02020603050405020304" pitchFamily="18" charset="0"/>
              </a:rPr>
              <a:t> = </a:t>
            </a:r>
            <a:r>
              <a:rPr lang="en-IN" dirty="0" err="1">
                <a:latin typeface="Times New Roman" panose="02020603050405020304" pitchFamily="18" charset="0"/>
                <a:cs typeface="Times New Roman" panose="02020603050405020304" pitchFamily="18" charset="0"/>
              </a:rPr>
              <a:t>prin</a:t>
            </a:r>
            <a:r>
              <a:rPr lang="en-IN" dirty="0">
                <a:latin typeface="Times New Roman" panose="02020603050405020304" pitchFamily="18" charset="0"/>
                <a:cs typeface="Times New Roman" panose="02020603050405020304" pitchFamily="18" charset="0"/>
              </a:rPr>
              <a:t> * </a:t>
            </a:r>
            <a:r>
              <a:rPr lang="en-IN" dirty="0" err="1">
                <a:latin typeface="Times New Roman" panose="02020603050405020304" pitchFamily="18" charset="0"/>
                <a:cs typeface="Times New Roman" panose="02020603050405020304" pitchFamily="18" charset="0"/>
              </a:rPr>
              <a:t>anoy</a:t>
            </a:r>
            <a:r>
              <a:rPr lang="en-IN" dirty="0">
                <a:latin typeface="Times New Roman" panose="02020603050405020304" pitchFamily="18" charset="0"/>
                <a:cs typeface="Times New Roman" panose="02020603050405020304" pitchFamily="18" charset="0"/>
              </a:rPr>
              <a:t> * </a:t>
            </a:r>
            <a:r>
              <a:rPr lang="en-IN" dirty="0" err="1">
                <a:latin typeface="Times New Roman" panose="02020603050405020304" pitchFamily="18" charset="0"/>
                <a:cs typeface="Times New Roman" panose="02020603050405020304" pitchFamily="18" charset="0"/>
              </a:rPr>
              <a:t>roi</a:t>
            </a:r>
            <a:r>
              <a:rPr lang="en-IN" dirty="0">
                <a:latin typeface="Times New Roman" panose="02020603050405020304" pitchFamily="18" charset="0"/>
                <a:cs typeface="Times New Roman" panose="02020603050405020304" pitchFamily="18" charset="0"/>
              </a:rPr>
              <a:t> / 100.0 ;</a:t>
            </a:r>
            <a:endParaRPr lang="en-US" dirty="0">
              <a:latin typeface="Times New Roman" panose="02020603050405020304" pitchFamily="18" charset="0"/>
              <a:cs typeface="Times New Roman" panose="02020603050405020304" pitchFamily="18" charset="0"/>
            </a:endParaRPr>
          </a:p>
          <a:p>
            <a:pPr marL="0" lvl="0" indent="0" algn="just" fontAlgn="base">
              <a:buNone/>
            </a:pPr>
            <a:r>
              <a:rPr lang="en-IN" b="1" dirty="0">
                <a:latin typeface="Times New Roman" panose="02020603050405020304" pitchFamily="18" charset="0"/>
                <a:cs typeface="Times New Roman" panose="02020603050405020304" pitchFamily="18" charset="0"/>
              </a:rPr>
              <a:t>Mixed mode arithmetic statement</a:t>
            </a:r>
            <a:r>
              <a:rPr lang="en-IN" dirty="0">
                <a:latin typeface="Times New Roman" panose="02020603050405020304" pitchFamily="18" charset="0"/>
                <a:cs typeface="Times New Roman" panose="02020603050405020304" pitchFamily="18" charset="0"/>
              </a:rPr>
              <a:t> – This is an arithmetic statement in which some of the operands are integers and some of the operands are real.</a:t>
            </a:r>
            <a:endParaRPr lang="en-US" dirty="0">
              <a:latin typeface="Times New Roman" panose="02020603050405020304" pitchFamily="18" charset="0"/>
              <a:cs typeface="Times New Roman" panose="02020603050405020304" pitchFamily="18" charset="0"/>
            </a:endParaRPr>
          </a:p>
          <a:p>
            <a:pPr marL="0" indent="0" fontAlgn="base">
              <a:buNone/>
            </a:pPr>
            <a:r>
              <a:rPr lang="en-IN" dirty="0">
                <a:latin typeface="Times New Roman" panose="02020603050405020304" pitchFamily="18" charset="0"/>
                <a:cs typeface="Times New Roman" panose="02020603050405020304" pitchFamily="18" charset="0"/>
              </a:rPr>
              <a:t>For example:</a:t>
            </a:r>
            <a:endParaRPr lang="en-US" dirty="0">
              <a:latin typeface="Times New Roman" panose="02020603050405020304" pitchFamily="18" charset="0"/>
              <a:cs typeface="Times New Roman" panose="02020603050405020304" pitchFamily="18" charset="0"/>
            </a:endParaRPr>
          </a:p>
          <a:p>
            <a:pPr marL="0" indent="0">
              <a:buNone/>
            </a:pPr>
            <a:r>
              <a:rPr lang="en-IN" dirty="0">
                <a:latin typeface="Times New Roman" panose="02020603050405020304" pitchFamily="18" charset="0"/>
                <a:cs typeface="Times New Roman" panose="02020603050405020304" pitchFamily="18" charset="0"/>
              </a:rPr>
              <a:t>	</a:t>
            </a:r>
            <a:r>
              <a:rPr lang="en-IN" dirty="0" err="1">
                <a:latin typeface="Times New Roman" panose="02020603050405020304" pitchFamily="18" charset="0"/>
                <a:cs typeface="Times New Roman" panose="02020603050405020304" pitchFamily="18" charset="0"/>
              </a:rPr>
              <a:t>floatsi</a:t>
            </a:r>
            <a:r>
              <a:rPr lang="en-IN" dirty="0">
                <a:latin typeface="Times New Roman" panose="02020603050405020304" pitchFamily="18" charset="0"/>
                <a:cs typeface="Times New Roman" panose="02020603050405020304" pitchFamily="18" charset="0"/>
              </a:rPr>
              <a:t>, </a:t>
            </a:r>
            <a:r>
              <a:rPr lang="en-IN" dirty="0" err="1">
                <a:latin typeface="Times New Roman" panose="02020603050405020304" pitchFamily="18" charset="0"/>
                <a:cs typeface="Times New Roman" panose="02020603050405020304" pitchFamily="18" charset="0"/>
              </a:rPr>
              <a:t>prin</a:t>
            </a:r>
            <a:r>
              <a:rPr lang="en-IN" dirty="0">
                <a:latin typeface="Times New Roman" panose="02020603050405020304" pitchFamily="18" charset="0"/>
                <a:cs typeface="Times New Roman" panose="02020603050405020304" pitchFamily="18" charset="0"/>
              </a:rPr>
              <a:t>, </a:t>
            </a:r>
            <a:r>
              <a:rPr lang="en-IN" dirty="0" err="1">
                <a:latin typeface="Times New Roman" panose="02020603050405020304" pitchFamily="18" charset="0"/>
                <a:cs typeface="Times New Roman" panose="02020603050405020304" pitchFamily="18" charset="0"/>
              </a:rPr>
              <a:t>anoy</a:t>
            </a:r>
            <a:r>
              <a:rPr lang="en-IN" dirty="0">
                <a:latin typeface="Times New Roman" panose="02020603050405020304" pitchFamily="18" charset="0"/>
                <a:cs typeface="Times New Roman" panose="02020603050405020304" pitchFamily="18" charset="0"/>
              </a:rPr>
              <a:t>, </a:t>
            </a:r>
            <a:r>
              <a:rPr lang="en-IN" dirty="0" err="1">
                <a:latin typeface="Times New Roman" panose="02020603050405020304" pitchFamily="18" charset="0"/>
                <a:cs typeface="Times New Roman" panose="02020603050405020304" pitchFamily="18" charset="0"/>
              </a:rPr>
              <a:t>roi</a:t>
            </a:r>
            <a:r>
              <a:rPr lang="en-IN" dirty="0">
                <a:latin typeface="Times New Roman" panose="02020603050405020304" pitchFamily="18" charset="0"/>
                <a:cs typeface="Times New Roman" panose="02020603050405020304" pitchFamily="18" charset="0"/>
              </a:rPr>
              <a:t>, </a:t>
            </a:r>
            <a:r>
              <a:rPr lang="en-IN" dirty="0" err="1">
                <a:latin typeface="Times New Roman" panose="02020603050405020304" pitchFamily="18" charset="0"/>
                <a:cs typeface="Times New Roman" panose="02020603050405020304" pitchFamily="18" charset="0"/>
              </a:rPr>
              <a:t>avg</a:t>
            </a:r>
            <a:r>
              <a:rPr lang="en-IN" dirty="0">
                <a:latin typeface="Times New Roman" panose="02020603050405020304" pitchFamily="18" charset="0"/>
                <a:cs typeface="Times New Roman" panose="02020603050405020304" pitchFamily="18" charset="0"/>
              </a:rPr>
              <a:t> ;</a:t>
            </a:r>
            <a:br>
              <a:rPr lang="en-IN" dirty="0">
                <a:latin typeface="Times New Roman" panose="02020603050405020304" pitchFamily="18" charset="0"/>
                <a:cs typeface="Times New Roman" panose="02020603050405020304" pitchFamily="18" charset="0"/>
              </a:rPr>
            </a:br>
            <a:r>
              <a:rPr lang="en-IN" dirty="0">
                <a:latin typeface="Times New Roman" panose="02020603050405020304" pitchFamily="18" charset="0"/>
                <a:cs typeface="Times New Roman" panose="02020603050405020304" pitchFamily="18" charset="0"/>
              </a:rPr>
              <a:t>	int a, b, c, </a:t>
            </a:r>
            <a:r>
              <a:rPr lang="en-IN" dirty="0" err="1">
                <a:latin typeface="Times New Roman" panose="02020603050405020304" pitchFamily="18" charset="0"/>
                <a:cs typeface="Times New Roman" panose="02020603050405020304" pitchFamily="18" charset="0"/>
              </a:rPr>
              <a:t>num</a:t>
            </a:r>
            <a:r>
              <a:rPr lang="en-IN" dirty="0">
                <a:latin typeface="Times New Roman" panose="02020603050405020304" pitchFamily="18" charset="0"/>
                <a:cs typeface="Times New Roman" panose="02020603050405020304" pitchFamily="18" charset="0"/>
              </a:rPr>
              <a:t> ;</a:t>
            </a:r>
            <a:br>
              <a:rPr lang="en-IN" dirty="0">
                <a:latin typeface="Times New Roman" panose="02020603050405020304" pitchFamily="18" charset="0"/>
                <a:cs typeface="Times New Roman" panose="02020603050405020304" pitchFamily="18" charset="0"/>
              </a:rPr>
            </a:br>
            <a:r>
              <a:rPr lang="en-IN" dirty="0">
                <a:latin typeface="Times New Roman" panose="02020603050405020304" pitchFamily="18" charset="0"/>
                <a:cs typeface="Times New Roman" panose="02020603050405020304" pitchFamily="18" charset="0"/>
              </a:rPr>
              <a:t>	</a:t>
            </a:r>
            <a:r>
              <a:rPr lang="en-IN" dirty="0" err="1">
                <a:latin typeface="Times New Roman" panose="02020603050405020304" pitchFamily="18" charset="0"/>
                <a:cs typeface="Times New Roman" panose="02020603050405020304" pitchFamily="18" charset="0"/>
              </a:rPr>
              <a:t>si</a:t>
            </a:r>
            <a:r>
              <a:rPr lang="en-IN" dirty="0">
                <a:latin typeface="Times New Roman" panose="02020603050405020304" pitchFamily="18" charset="0"/>
                <a:cs typeface="Times New Roman" panose="02020603050405020304" pitchFamily="18" charset="0"/>
              </a:rPr>
              <a:t> = </a:t>
            </a:r>
            <a:r>
              <a:rPr lang="en-IN" dirty="0" err="1">
                <a:latin typeface="Times New Roman" panose="02020603050405020304" pitchFamily="18" charset="0"/>
                <a:cs typeface="Times New Roman" panose="02020603050405020304" pitchFamily="18" charset="0"/>
              </a:rPr>
              <a:t>prin</a:t>
            </a:r>
            <a:r>
              <a:rPr lang="en-IN" dirty="0">
                <a:latin typeface="Times New Roman" panose="02020603050405020304" pitchFamily="18" charset="0"/>
                <a:cs typeface="Times New Roman" panose="02020603050405020304" pitchFamily="18" charset="0"/>
              </a:rPr>
              <a:t> * </a:t>
            </a:r>
            <a:r>
              <a:rPr lang="en-IN" dirty="0" err="1">
                <a:latin typeface="Times New Roman" panose="02020603050405020304" pitchFamily="18" charset="0"/>
                <a:cs typeface="Times New Roman" panose="02020603050405020304" pitchFamily="18" charset="0"/>
              </a:rPr>
              <a:t>anoy</a:t>
            </a:r>
            <a:r>
              <a:rPr lang="en-IN" dirty="0">
                <a:latin typeface="Times New Roman" panose="02020603050405020304" pitchFamily="18" charset="0"/>
                <a:cs typeface="Times New Roman" panose="02020603050405020304" pitchFamily="18" charset="0"/>
              </a:rPr>
              <a:t> * </a:t>
            </a:r>
            <a:r>
              <a:rPr lang="en-IN" dirty="0" err="1">
                <a:latin typeface="Times New Roman" panose="02020603050405020304" pitchFamily="18" charset="0"/>
                <a:cs typeface="Times New Roman" panose="02020603050405020304" pitchFamily="18" charset="0"/>
              </a:rPr>
              <a:t>roi</a:t>
            </a:r>
            <a:r>
              <a:rPr lang="en-IN" dirty="0">
                <a:latin typeface="Times New Roman" panose="02020603050405020304" pitchFamily="18" charset="0"/>
                <a:cs typeface="Times New Roman" panose="02020603050405020304" pitchFamily="18" charset="0"/>
              </a:rPr>
              <a:t> / 100.0 ;</a:t>
            </a:r>
            <a:br>
              <a:rPr lang="en-IN" dirty="0">
                <a:latin typeface="Times New Roman" panose="02020603050405020304" pitchFamily="18" charset="0"/>
                <a:cs typeface="Times New Roman" panose="02020603050405020304" pitchFamily="18" charset="0"/>
              </a:rPr>
            </a:br>
            <a:r>
              <a:rPr lang="en-IN" dirty="0">
                <a:latin typeface="Times New Roman" panose="02020603050405020304" pitchFamily="18" charset="0"/>
                <a:cs typeface="Times New Roman" panose="02020603050405020304" pitchFamily="18" charset="0"/>
              </a:rPr>
              <a:t>	</a:t>
            </a:r>
            <a:r>
              <a:rPr lang="en-IN" dirty="0" err="1">
                <a:latin typeface="Times New Roman" panose="02020603050405020304" pitchFamily="18" charset="0"/>
                <a:cs typeface="Times New Roman" panose="02020603050405020304" pitchFamily="18" charset="0"/>
              </a:rPr>
              <a:t>avg</a:t>
            </a:r>
            <a:r>
              <a:rPr lang="en-IN" dirty="0">
                <a:latin typeface="Times New Roman" panose="02020603050405020304" pitchFamily="18" charset="0"/>
                <a:cs typeface="Times New Roman" panose="02020603050405020304" pitchFamily="18" charset="0"/>
              </a:rPr>
              <a:t> = ( a + b + c + </a:t>
            </a:r>
            <a:r>
              <a:rPr lang="en-IN" dirty="0" err="1">
                <a:latin typeface="Times New Roman" panose="02020603050405020304" pitchFamily="18" charset="0"/>
                <a:cs typeface="Times New Roman" panose="02020603050405020304" pitchFamily="18" charset="0"/>
              </a:rPr>
              <a:t>num</a:t>
            </a:r>
            <a:r>
              <a:rPr lang="en-IN" dirty="0">
                <a:latin typeface="Times New Roman" panose="02020603050405020304" pitchFamily="18" charset="0"/>
                <a:cs typeface="Times New Roman" panose="02020603050405020304" pitchFamily="18" charset="0"/>
              </a:rPr>
              <a:t> ) / 4 ;</a:t>
            </a:r>
            <a:endParaRPr lang="en-US" dirty="0">
              <a:latin typeface="Times New Roman" panose="02020603050405020304" pitchFamily="18" charset="0"/>
              <a:cs typeface="Times New Roman" panose="02020603050405020304" pitchFamily="18" charset="0"/>
            </a:endParaRPr>
          </a:p>
        </p:txBody>
      </p:sp>
      <p:sp>
        <p:nvSpPr>
          <p:cNvPr id="4" name="Rectangle 3"/>
          <p:cNvSpPr/>
          <p:nvPr/>
        </p:nvSpPr>
        <p:spPr>
          <a:xfrm>
            <a:off x="5248678" y="6283234"/>
            <a:ext cx="6943322" cy="57476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Dr  M.A. JAMAL MOHAMED YASEEN ZUBEIR JMC TRICHY</a:t>
            </a:r>
          </a:p>
        </p:txBody>
      </p:sp>
      <p:pic>
        <p:nvPicPr>
          <p:cNvPr id="5" name="Picture 4"/>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495911" y="518984"/>
            <a:ext cx="1924050" cy="1819275"/>
          </a:xfrm>
          <a:prstGeom prst="rect">
            <a:avLst/>
          </a:prstGeom>
        </p:spPr>
      </p:pic>
      <p:sp>
        <p:nvSpPr>
          <p:cNvPr id="6" name="Rectangle 5"/>
          <p:cNvSpPr/>
          <p:nvPr/>
        </p:nvSpPr>
        <p:spPr>
          <a:xfrm>
            <a:off x="0" y="0"/>
            <a:ext cx="5434149" cy="51898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PROGRAMMING IN C</a:t>
            </a:r>
          </a:p>
        </p:txBody>
      </p:sp>
    </p:spTree>
    <p:extLst>
      <p:ext uri="{BB962C8B-B14F-4D97-AF65-F5344CB8AC3E}">
        <p14:creationId xmlns:p14="http://schemas.microsoft.com/office/powerpoint/2010/main" val="3527613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nodeType="withEffect">
                                  <p:stCondLst>
                                    <p:cond delay="0"/>
                                  </p:stCondLst>
                                  <p:childTnLst>
                                    <p:animScale>
                                      <p:cBhvr>
                                        <p:cTn id="6" dur="2000" fill="hold"/>
                                        <p:tgtEl>
                                          <p:spTgt spid="6">
                                            <p:txEl>
                                              <p:pRg st="0" end="0"/>
                                            </p:txEl>
                                          </p:spTgt>
                                        </p:tgtEl>
                                      </p:cBhvr>
                                      <p:by x="150000" y="150000"/>
                                    </p:animScale>
                                  </p:childTnLst>
                                </p:cTn>
                              </p:par>
                              <p:par>
                                <p:cTn id="7" presetID="26" presetClass="emph" presetSubtype="0" repeatCount="indefinite" fill="hold" nodeType="withEffect">
                                  <p:stCondLst>
                                    <p:cond delay="0"/>
                                  </p:stCondLst>
                                  <p:childTnLst>
                                    <p:animEffect transition="out" filter="fade">
                                      <p:cBhvr>
                                        <p:cTn id="8" dur="2000" tmFilter="0, 0; .2, .5; .8, .5; 1, 0"/>
                                        <p:tgtEl>
                                          <p:spTgt spid="5"/>
                                        </p:tgtEl>
                                      </p:cBhvr>
                                    </p:animEffect>
                                    <p:animScale>
                                      <p:cBhvr>
                                        <p:cTn id="9" dur="1000" autoRev="1" fill="hold"/>
                                        <p:tgtEl>
                                          <p:spTgt spid="5"/>
                                        </p:tgtEl>
                                      </p:cBhvr>
                                      <p:by x="105000" y="105000"/>
                                    </p:animScale>
                                  </p:childTnLst>
                                </p:cTn>
                              </p:par>
                              <p:par>
                                <p:cTn id="10" presetID="16" presetClass="entr" presetSubtype="21" repeatCount="indefinite"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014663"/>
          </a:xfrm>
        </p:spPr>
        <p:txBody>
          <a:bodyPr>
            <a:normAutofit/>
          </a:bodyPr>
          <a:lstStyle/>
          <a:p>
            <a:r>
              <a:rPr lang="en-IN" sz="4000" b="1" dirty="0">
                <a:solidFill>
                  <a:schemeClr val="tx1"/>
                </a:solidFill>
                <a:latin typeface="Bahnschrift" panose="020B0502040204020203" pitchFamily="34" charset="0"/>
              </a:rPr>
              <a:t>What is C?</a:t>
            </a:r>
            <a:endParaRPr lang="en-US" sz="4000" dirty="0">
              <a:solidFill>
                <a:schemeClr val="tx1"/>
              </a:solidFill>
              <a:latin typeface="Bahnschrift" panose="020B0502040204020203" pitchFamily="34" charset="0"/>
            </a:endParaRPr>
          </a:p>
        </p:txBody>
      </p:sp>
      <p:sp>
        <p:nvSpPr>
          <p:cNvPr id="3" name="Content Placeholder 2"/>
          <p:cNvSpPr>
            <a:spLocks noGrp="1"/>
          </p:cNvSpPr>
          <p:nvPr>
            <p:ph idx="1"/>
          </p:nvPr>
        </p:nvSpPr>
        <p:spPr/>
        <p:txBody>
          <a:bodyPr>
            <a:normAutofit/>
          </a:bodyPr>
          <a:lstStyle/>
          <a:p>
            <a:pPr algn="just"/>
            <a:r>
              <a:rPr lang="en-IN" sz="2800" dirty="0">
                <a:latin typeface="Times New Roman" panose="02020603050405020304" pitchFamily="18" charset="0"/>
                <a:cs typeface="Times New Roman" panose="02020603050405020304" pitchFamily="18" charset="0"/>
              </a:rPr>
              <a:t>C is a programming language developed at </a:t>
            </a:r>
            <a:r>
              <a:rPr lang="en-IN" sz="2800" dirty="0" err="1">
                <a:latin typeface="Times New Roman" panose="02020603050405020304" pitchFamily="18" charset="0"/>
                <a:cs typeface="Times New Roman" panose="02020603050405020304" pitchFamily="18" charset="0"/>
              </a:rPr>
              <a:t>AT</a:t>
            </a:r>
            <a:r>
              <a:rPr lang="en-IN" sz="2800" dirty="0">
                <a:latin typeface="Times New Roman" panose="02020603050405020304" pitchFamily="18" charset="0"/>
                <a:cs typeface="Times New Roman" panose="02020603050405020304" pitchFamily="18" charset="0"/>
              </a:rPr>
              <a:t>&amp; T’s Bell Laboratories of USA in 1972. It was designed and written by a man named Dennis Ritchie.</a:t>
            </a:r>
            <a:endParaRPr lang="en-US" sz="2800" dirty="0">
              <a:latin typeface="Times New Roman" panose="02020603050405020304" pitchFamily="18" charset="0"/>
              <a:cs typeface="Times New Roman" panose="02020603050405020304" pitchFamily="18" charset="0"/>
            </a:endParaRPr>
          </a:p>
        </p:txBody>
      </p:sp>
      <p:sp>
        <p:nvSpPr>
          <p:cNvPr id="4" name="Rectangle 3"/>
          <p:cNvSpPr/>
          <p:nvPr/>
        </p:nvSpPr>
        <p:spPr>
          <a:xfrm>
            <a:off x="5248678" y="6283234"/>
            <a:ext cx="6943322" cy="57476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Dr  M.A. JAMAL MOHAMED YASEEN ZUBEIR JMC TRICHY</a:t>
            </a:r>
          </a:p>
        </p:txBody>
      </p:sp>
      <p:pic>
        <p:nvPicPr>
          <p:cNvPr id="5" name="Picture 4"/>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495911" y="518984"/>
            <a:ext cx="1924050" cy="1819275"/>
          </a:xfrm>
          <a:prstGeom prst="rect">
            <a:avLst/>
          </a:prstGeom>
        </p:spPr>
      </p:pic>
      <p:sp>
        <p:nvSpPr>
          <p:cNvPr id="6" name="Rectangle 5"/>
          <p:cNvSpPr/>
          <p:nvPr/>
        </p:nvSpPr>
        <p:spPr>
          <a:xfrm>
            <a:off x="0" y="0"/>
            <a:ext cx="5434149" cy="51898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PROGRAMMING IN C</a:t>
            </a:r>
          </a:p>
        </p:txBody>
      </p:sp>
    </p:spTree>
    <p:extLst>
      <p:ext uri="{BB962C8B-B14F-4D97-AF65-F5344CB8AC3E}">
        <p14:creationId xmlns:p14="http://schemas.microsoft.com/office/powerpoint/2010/main" val="1016185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nodeType="withEffect">
                                  <p:stCondLst>
                                    <p:cond delay="0"/>
                                  </p:stCondLst>
                                  <p:childTnLst>
                                    <p:animScale>
                                      <p:cBhvr>
                                        <p:cTn id="6" dur="2000" fill="hold"/>
                                        <p:tgtEl>
                                          <p:spTgt spid="6">
                                            <p:txEl>
                                              <p:pRg st="0" end="0"/>
                                            </p:txEl>
                                          </p:spTgt>
                                        </p:tgtEl>
                                      </p:cBhvr>
                                      <p:by x="150000" y="150000"/>
                                    </p:animScale>
                                  </p:childTnLst>
                                </p:cTn>
                              </p:par>
                              <p:par>
                                <p:cTn id="7" presetID="26" presetClass="emph" presetSubtype="0" repeatCount="indefinite" fill="hold" nodeType="withEffect">
                                  <p:stCondLst>
                                    <p:cond delay="0"/>
                                  </p:stCondLst>
                                  <p:childTnLst>
                                    <p:animEffect transition="out" filter="fade">
                                      <p:cBhvr>
                                        <p:cTn id="8" dur="2000" tmFilter="0, 0; .2, .5; .8, .5; 1, 0"/>
                                        <p:tgtEl>
                                          <p:spTgt spid="5"/>
                                        </p:tgtEl>
                                      </p:cBhvr>
                                    </p:animEffect>
                                    <p:animScale>
                                      <p:cBhvr>
                                        <p:cTn id="9" dur="1000" autoRev="1" fill="hold"/>
                                        <p:tgtEl>
                                          <p:spTgt spid="5"/>
                                        </p:tgtEl>
                                      </p:cBhvr>
                                      <p:by x="105000" y="105000"/>
                                    </p:animScale>
                                  </p:childTnLst>
                                </p:cTn>
                              </p:par>
                              <p:par>
                                <p:cTn id="10" presetID="16" presetClass="entr" presetSubtype="21" repeatCount="indefinite"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62148"/>
            <a:ext cx="8596668" cy="640079"/>
          </a:xfrm>
        </p:spPr>
        <p:txBody>
          <a:bodyPr>
            <a:normAutofit fontScale="90000"/>
          </a:bodyPr>
          <a:lstStyle/>
          <a:p>
            <a:r>
              <a:rPr lang="en-IN" b="1" dirty="0">
                <a:solidFill>
                  <a:schemeClr val="tx1"/>
                </a:solidFill>
                <a:latin typeface="Bahnschrift" panose="020B0502040204020203" pitchFamily="34" charset="0"/>
              </a:rPr>
              <a:t>CONTROL INSTRUCTIONS IN C:</a:t>
            </a:r>
            <a:endParaRPr lang="en-US" dirty="0">
              <a:solidFill>
                <a:schemeClr val="tx1"/>
              </a:solidFill>
              <a:latin typeface="Bahnschrift" panose="020B0502040204020203" pitchFamily="34" charset="0"/>
            </a:endParaRPr>
          </a:p>
        </p:txBody>
      </p:sp>
      <p:sp>
        <p:nvSpPr>
          <p:cNvPr id="3" name="Content Placeholder 2"/>
          <p:cNvSpPr>
            <a:spLocks noGrp="1"/>
          </p:cNvSpPr>
          <p:nvPr>
            <p:ph idx="1"/>
          </p:nvPr>
        </p:nvSpPr>
        <p:spPr>
          <a:xfrm>
            <a:off x="677334" y="1502228"/>
            <a:ext cx="8596668" cy="4862477"/>
          </a:xfrm>
        </p:spPr>
        <p:txBody>
          <a:bodyPr>
            <a:noAutofit/>
          </a:bodyPr>
          <a:lstStyle/>
          <a:p>
            <a:pPr marL="0" indent="0" algn="just" fontAlgn="base">
              <a:buNone/>
            </a:pPr>
            <a:r>
              <a:rPr lang="en-IN" sz="2000" dirty="0">
                <a:latin typeface="Times New Roman" panose="02020603050405020304" pitchFamily="18" charset="0"/>
                <a:cs typeface="Times New Roman" panose="02020603050405020304" pitchFamily="18" charset="0"/>
              </a:rPr>
              <a:t>There are four types of control instructions in C.</a:t>
            </a:r>
            <a:endParaRPr lang="en-US" sz="2000" dirty="0">
              <a:latin typeface="Times New Roman" panose="02020603050405020304" pitchFamily="18" charset="0"/>
              <a:cs typeface="Times New Roman" panose="02020603050405020304" pitchFamily="18" charset="0"/>
            </a:endParaRPr>
          </a:p>
          <a:p>
            <a:pPr marL="0" indent="0" algn="just" fontAlgn="base">
              <a:buNone/>
            </a:pPr>
            <a:r>
              <a:rPr lang="en-IN" sz="2000" dirty="0">
                <a:latin typeface="Times New Roman" panose="02020603050405020304" pitchFamily="18" charset="0"/>
                <a:cs typeface="Times New Roman" panose="02020603050405020304" pitchFamily="18" charset="0"/>
              </a:rPr>
              <a:t>(a).Sequence Control Instruction </a:t>
            </a:r>
            <a:endParaRPr lang="en-US" sz="2000" dirty="0">
              <a:latin typeface="Times New Roman" panose="02020603050405020304" pitchFamily="18" charset="0"/>
              <a:cs typeface="Times New Roman" panose="02020603050405020304" pitchFamily="18" charset="0"/>
            </a:endParaRPr>
          </a:p>
          <a:p>
            <a:pPr marL="0" indent="0" algn="just" fontAlgn="base">
              <a:buNone/>
            </a:pPr>
            <a:r>
              <a:rPr lang="en-IN" sz="2000" dirty="0">
                <a:latin typeface="Times New Roman" panose="02020603050405020304" pitchFamily="18" charset="0"/>
                <a:cs typeface="Times New Roman" panose="02020603050405020304" pitchFamily="18" charset="0"/>
              </a:rPr>
              <a:t>(b) Selection or Decision Control Instruction </a:t>
            </a:r>
            <a:endParaRPr lang="en-US" sz="2000" dirty="0">
              <a:latin typeface="Times New Roman" panose="02020603050405020304" pitchFamily="18" charset="0"/>
              <a:cs typeface="Times New Roman" panose="02020603050405020304" pitchFamily="18" charset="0"/>
            </a:endParaRPr>
          </a:p>
          <a:p>
            <a:pPr marL="0" indent="0" algn="just" fontAlgn="base">
              <a:buNone/>
            </a:pPr>
            <a:r>
              <a:rPr lang="en-IN" sz="2000" dirty="0">
                <a:latin typeface="Times New Roman" panose="02020603050405020304" pitchFamily="18" charset="0"/>
                <a:cs typeface="Times New Roman" panose="02020603050405020304" pitchFamily="18" charset="0"/>
              </a:rPr>
              <a:t>(c) Repetition or Loop Control Instruction</a:t>
            </a:r>
            <a:endParaRPr lang="en-US" sz="2000" dirty="0">
              <a:latin typeface="Times New Roman" panose="02020603050405020304" pitchFamily="18" charset="0"/>
              <a:cs typeface="Times New Roman" panose="02020603050405020304" pitchFamily="18" charset="0"/>
            </a:endParaRPr>
          </a:p>
          <a:p>
            <a:pPr marL="0" indent="0" algn="just" fontAlgn="base">
              <a:buNone/>
            </a:pPr>
            <a:r>
              <a:rPr lang="en-IN" sz="2000" dirty="0">
                <a:latin typeface="Times New Roman" panose="02020603050405020304" pitchFamily="18" charset="0"/>
                <a:cs typeface="Times New Roman" panose="02020603050405020304" pitchFamily="18" charset="0"/>
              </a:rPr>
              <a:t> (d) Case Control Instruction</a:t>
            </a:r>
            <a:endParaRPr lang="en-US" sz="2000" dirty="0">
              <a:latin typeface="Times New Roman" panose="02020603050405020304" pitchFamily="18" charset="0"/>
              <a:cs typeface="Times New Roman" panose="02020603050405020304" pitchFamily="18" charset="0"/>
            </a:endParaRPr>
          </a:p>
          <a:p>
            <a:pPr marL="0" indent="0" algn="just" fontAlgn="base">
              <a:buNone/>
            </a:pPr>
            <a:r>
              <a:rPr lang="en-IN" sz="2000" b="1" dirty="0">
                <a:latin typeface="Times New Roman" panose="02020603050405020304" pitchFamily="18" charset="0"/>
                <a:cs typeface="Times New Roman" panose="02020603050405020304" pitchFamily="18" charset="0"/>
              </a:rPr>
              <a:t>THE DECISION CONTROL STRUCTURE:</a:t>
            </a:r>
            <a:endParaRPr lang="en-US" sz="2000" dirty="0">
              <a:latin typeface="Times New Roman" panose="02020603050405020304" pitchFamily="18" charset="0"/>
              <a:cs typeface="Times New Roman" panose="02020603050405020304" pitchFamily="18" charset="0"/>
            </a:endParaRPr>
          </a:p>
          <a:p>
            <a:pPr algn="just" fontAlgn="base"/>
            <a:r>
              <a:rPr lang="en-IN" sz="2000" dirty="0">
                <a:latin typeface="Times New Roman" panose="02020603050405020304" pitchFamily="18" charset="0"/>
                <a:cs typeface="Times New Roman" panose="02020603050405020304" pitchFamily="18" charset="0"/>
              </a:rPr>
              <a:t>A statement that is used to control flow of execution in a program is called structure. it combines instruction into a logic unit. logical unit has one entry point and exit point.</a:t>
            </a:r>
            <a:endParaRPr lang="en-US" sz="2000" dirty="0">
              <a:latin typeface="Times New Roman" panose="02020603050405020304" pitchFamily="18" charset="0"/>
              <a:cs typeface="Times New Roman" panose="02020603050405020304" pitchFamily="18" charset="0"/>
            </a:endParaRPr>
          </a:p>
          <a:p>
            <a:pPr marL="0" indent="0" algn="just">
              <a:buNone/>
            </a:pPr>
            <a:r>
              <a:rPr lang="en-IN" sz="2000" dirty="0">
                <a:latin typeface="Times New Roman" panose="02020603050405020304" pitchFamily="18" charset="0"/>
                <a:cs typeface="Times New Roman" panose="02020603050405020304" pitchFamily="18" charset="0"/>
              </a:rPr>
              <a:t>1.if statement</a:t>
            </a:r>
            <a:endParaRPr lang="en-US" sz="2000" dirty="0">
              <a:latin typeface="Times New Roman" panose="02020603050405020304" pitchFamily="18" charset="0"/>
              <a:cs typeface="Times New Roman" panose="02020603050405020304" pitchFamily="18" charset="0"/>
            </a:endParaRPr>
          </a:p>
          <a:p>
            <a:pPr marL="0" indent="0" algn="just">
              <a:buNone/>
            </a:pPr>
            <a:r>
              <a:rPr lang="en-IN" sz="2000" dirty="0">
                <a:latin typeface="Times New Roman" panose="02020603050405020304" pitchFamily="18" charset="0"/>
                <a:cs typeface="Times New Roman" panose="02020603050405020304" pitchFamily="18" charset="0"/>
              </a:rPr>
              <a:t>2.if …else statement</a:t>
            </a:r>
            <a:endParaRPr lang="en-US" sz="2000" dirty="0">
              <a:latin typeface="Times New Roman" panose="02020603050405020304" pitchFamily="18" charset="0"/>
              <a:cs typeface="Times New Roman" panose="02020603050405020304" pitchFamily="18" charset="0"/>
            </a:endParaRPr>
          </a:p>
          <a:p>
            <a:pPr marL="0" indent="0" algn="just">
              <a:buNone/>
            </a:pPr>
            <a:r>
              <a:rPr lang="en-IN" sz="2000" dirty="0">
                <a:latin typeface="Times New Roman" panose="02020603050405020304" pitchFamily="18" charset="0"/>
                <a:cs typeface="Times New Roman" panose="02020603050405020304" pitchFamily="18" charset="0"/>
              </a:rPr>
              <a:t>3.nested if…else statement</a:t>
            </a:r>
            <a:endParaRPr lang="en-US" sz="2000" dirty="0">
              <a:latin typeface="Times New Roman" panose="02020603050405020304" pitchFamily="18" charset="0"/>
              <a:cs typeface="Times New Roman" panose="02020603050405020304" pitchFamily="18" charset="0"/>
            </a:endParaRPr>
          </a:p>
        </p:txBody>
      </p:sp>
      <p:sp>
        <p:nvSpPr>
          <p:cNvPr id="4" name="Rectangle 3"/>
          <p:cNvSpPr/>
          <p:nvPr/>
        </p:nvSpPr>
        <p:spPr>
          <a:xfrm>
            <a:off x="5248678" y="6283234"/>
            <a:ext cx="6943322" cy="57476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Dr  M.A. JAMAL MOHAMED YASEEN ZUBEIR JMC TRICHY</a:t>
            </a:r>
          </a:p>
        </p:txBody>
      </p:sp>
      <p:pic>
        <p:nvPicPr>
          <p:cNvPr id="5" name="Picture 4"/>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495911" y="518984"/>
            <a:ext cx="1924050" cy="1819275"/>
          </a:xfrm>
          <a:prstGeom prst="rect">
            <a:avLst/>
          </a:prstGeom>
        </p:spPr>
      </p:pic>
      <p:sp>
        <p:nvSpPr>
          <p:cNvPr id="6" name="Rectangle 5"/>
          <p:cNvSpPr/>
          <p:nvPr/>
        </p:nvSpPr>
        <p:spPr>
          <a:xfrm>
            <a:off x="0" y="0"/>
            <a:ext cx="5434149" cy="51898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PROGRAMMING IN C</a:t>
            </a:r>
          </a:p>
        </p:txBody>
      </p:sp>
    </p:spTree>
    <p:extLst>
      <p:ext uri="{BB962C8B-B14F-4D97-AF65-F5344CB8AC3E}">
        <p14:creationId xmlns:p14="http://schemas.microsoft.com/office/powerpoint/2010/main" val="4049716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nodeType="withEffect">
                                  <p:stCondLst>
                                    <p:cond delay="0"/>
                                  </p:stCondLst>
                                  <p:childTnLst>
                                    <p:animScale>
                                      <p:cBhvr>
                                        <p:cTn id="6" dur="2000" fill="hold"/>
                                        <p:tgtEl>
                                          <p:spTgt spid="6">
                                            <p:txEl>
                                              <p:pRg st="0" end="0"/>
                                            </p:txEl>
                                          </p:spTgt>
                                        </p:tgtEl>
                                      </p:cBhvr>
                                      <p:by x="150000" y="150000"/>
                                    </p:animScale>
                                  </p:childTnLst>
                                </p:cTn>
                              </p:par>
                              <p:par>
                                <p:cTn id="7" presetID="26" presetClass="emph" presetSubtype="0" repeatCount="indefinite" fill="hold" nodeType="withEffect">
                                  <p:stCondLst>
                                    <p:cond delay="0"/>
                                  </p:stCondLst>
                                  <p:childTnLst>
                                    <p:animEffect transition="out" filter="fade">
                                      <p:cBhvr>
                                        <p:cTn id="8" dur="2000" tmFilter="0, 0; .2, .5; .8, .5; 1, 0"/>
                                        <p:tgtEl>
                                          <p:spTgt spid="5"/>
                                        </p:tgtEl>
                                      </p:cBhvr>
                                    </p:animEffect>
                                    <p:animScale>
                                      <p:cBhvr>
                                        <p:cTn id="9" dur="1000" autoRev="1" fill="hold"/>
                                        <p:tgtEl>
                                          <p:spTgt spid="5"/>
                                        </p:tgtEl>
                                      </p:cBhvr>
                                      <p:by x="105000" y="105000"/>
                                    </p:animScale>
                                  </p:childTnLst>
                                </p:cTn>
                              </p:par>
                              <p:par>
                                <p:cTn id="10" presetID="16" presetClass="entr" presetSubtype="21" repeatCount="indefinite"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005840"/>
            <a:ext cx="8596668" cy="5671685"/>
          </a:xfrm>
        </p:spPr>
        <p:txBody>
          <a:bodyPr/>
          <a:lstStyle/>
          <a:p>
            <a:pPr marL="0" indent="0" algn="just">
              <a:buNone/>
            </a:pPr>
            <a:r>
              <a:rPr lang="en-US" dirty="0">
                <a:latin typeface="Times New Roman" panose="02020603050405020304" pitchFamily="18" charset="0"/>
                <a:cs typeface="Times New Roman" panose="02020603050405020304" pitchFamily="18" charset="0"/>
              </a:rPr>
              <a:t>if statement:</a:t>
            </a:r>
          </a:p>
          <a:p>
            <a:pPr algn="just"/>
            <a:r>
              <a:rPr lang="en-US" dirty="0">
                <a:latin typeface="Times New Roman" panose="02020603050405020304" pitchFamily="18" charset="0"/>
                <a:cs typeface="Times New Roman" panose="02020603050405020304" pitchFamily="18" charset="0"/>
              </a:rPr>
              <a:t>It takes an expression in parenthesis and an statement or block of statements. if the expression is true then the statement or block of statements gets executed otherwise these statements are skipped.</a:t>
            </a:r>
          </a:p>
          <a:p>
            <a:pPr marL="0" indent="0" algn="just">
              <a:buNone/>
            </a:pPr>
            <a:r>
              <a:rPr lang="en-US" dirty="0">
                <a:latin typeface="Times New Roman" panose="02020603050405020304" pitchFamily="18" charset="0"/>
                <a:cs typeface="Times New Roman" panose="02020603050405020304" pitchFamily="18" charset="0"/>
              </a:rPr>
              <a:t>Syntax:</a:t>
            </a:r>
          </a:p>
          <a:p>
            <a:pPr marL="0" indent="0" algn="just">
              <a:buNone/>
            </a:pPr>
            <a:r>
              <a:rPr lang="en-US" dirty="0">
                <a:latin typeface="Times New Roman" panose="02020603050405020304" pitchFamily="18" charset="0"/>
                <a:cs typeface="Times New Roman" panose="02020603050405020304" pitchFamily="18" charset="0"/>
              </a:rPr>
              <a:t>if (expression)</a:t>
            </a:r>
          </a:p>
          <a:p>
            <a:pPr marL="0" indent="0" algn="just">
              <a:buNone/>
            </a:pPr>
            <a:r>
              <a:rPr lang="en-US" dirty="0">
                <a:latin typeface="Times New Roman" panose="02020603050405020304" pitchFamily="18" charset="0"/>
                <a:cs typeface="Times New Roman" panose="02020603050405020304" pitchFamily="18" charset="0"/>
              </a:rPr>
              <a:t>{</a:t>
            </a:r>
          </a:p>
          <a:p>
            <a:pPr marL="0" indent="0" algn="just">
              <a:buNone/>
            </a:pPr>
            <a:r>
              <a:rPr lang="en-US" dirty="0">
                <a:latin typeface="Times New Roman" panose="02020603050405020304" pitchFamily="18" charset="0"/>
                <a:cs typeface="Times New Roman" panose="02020603050405020304" pitchFamily="18" charset="0"/>
              </a:rPr>
              <a:t>statement;</a:t>
            </a:r>
          </a:p>
          <a:p>
            <a:pPr marL="0" indent="0" algn="just">
              <a:buNone/>
            </a:pPr>
            <a:r>
              <a:rPr lang="en-US" dirty="0">
                <a:latin typeface="Times New Roman" panose="02020603050405020304" pitchFamily="18" charset="0"/>
                <a:cs typeface="Times New Roman" panose="02020603050405020304" pitchFamily="18" charset="0"/>
              </a:rPr>
              <a:t>}</a:t>
            </a:r>
          </a:p>
          <a:p>
            <a:pPr marL="0" indent="0" algn="just">
              <a:buNone/>
            </a:pPr>
            <a:endParaRPr lang="en-US" dirty="0">
              <a:latin typeface="Times New Roman" panose="02020603050405020304" pitchFamily="18" charset="0"/>
              <a:cs typeface="Times New Roman" panose="02020603050405020304" pitchFamily="18" charset="0"/>
            </a:endParaRPr>
          </a:p>
          <a:p>
            <a:pPr marL="0" indent="0" algn="just">
              <a:buNone/>
            </a:pPr>
            <a:endParaRPr lang="en-US" dirty="0">
              <a:latin typeface="Times New Roman" panose="02020603050405020304" pitchFamily="18" charset="0"/>
              <a:cs typeface="Times New Roman" panose="02020603050405020304" pitchFamily="18" charset="0"/>
            </a:endParaRPr>
          </a:p>
        </p:txBody>
      </p:sp>
      <p:pic>
        <p:nvPicPr>
          <p:cNvPr id="6" name="Picture 5" descr="C:\Users\Elcot\Downloads\if.jpeg"/>
          <p:cNvPicPr/>
          <p:nvPr/>
        </p:nvPicPr>
        <p:blipFill>
          <a:blip r:embed="rId2"/>
          <a:srcRect/>
          <a:stretch>
            <a:fillRect/>
          </a:stretch>
        </p:blipFill>
        <p:spPr bwMode="auto">
          <a:xfrm>
            <a:off x="1617745" y="4123325"/>
            <a:ext cx="3567865" cy="2269707"/>
          </a:xfrm>
          <a:prstGeom prst="rect">
            <a:avLst/>
          </a:prstGeom>
          <a:noFill/>
          <a:ln w="9525">
            <a:noFill/>
            <a:miter lim="800000"/>
            <a:headEnd/>
            <a:tailEnd/>
          </a:ln>
        </p:spPr>
      </p:pic>
      <p:sp>
        <p:nvSpPr>
          <p:cNvPr id="8" name="TextBox 7"/>
          <p:cNvSpPr txBox="1"/>
          <p:nvPr/>
        </p:nvSpPr>
        <p:spPr>
          <a:xfrm>
            <a:off x="1160660" y="4123325"/>
            <a:ext cx="1540042" cy="369332"/>
          </a:xfrm>
          <a:prstGeom prst="rect">
            <a:avLst/>
          </a:prstGeom>
          <a:noFill/>
        </p:spPr>
        <p:txBody>
          <a:bodyPr wrap="square" rtlCol="0">
            <a:spAutoFit/>
          </a:bodyPr>
          <a:lstStyle/>
          <a:p>
            <a:r>
              <a:rPr lang="en-US" dirty="0"/>
              <a:t>Flow chart</a:t>
            </a:r>
          </a:p>
        </p:txBody>
      </p:sp>
    </p:spTree>
    <p:extLst>
      <p:ext uri="{BB962C8B-B14F-4D97-AF65-F5344CB8AC3E}">
        <p14:creationId xmlns:p14="http://schemas.microsoft.com/office/powerpoint/2010/main" val="37181654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5144" y="524295"/>
            <a:ext cx="8596668" cy="5720094"/>
          </a:xfrm>
        </p:spPr>
        <p:txBody>
          <a:bodyPr>
            <a:normAutofit/>
          </a:bodyPr>
          <a:lstStyle/>
          <a:p>
            <a:pPr marL="0" indent="0">
              <a:buNone/>
            </a:pPr>
            <a:r>
              <a:rPr lang="en-US" sz="2000" dirty="0">
                <a:latin typeface="Times New Roman" panose="02020603050405020304" pitchFamily="18" charset="0"/>
                <a:cs typeface="Times New Roman" panose="02020603050405020304" pitchFamily="18" charset="0"/>
              </a:rPr>
              <a:t>Example:</a:t>
            </a:r>
          </a:p>
          <a:p>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#include &lt;</a:t>
            </a:r>
            <a:r>
              <a:rPr lang="en-US" sz="2000" dirty="0" err="1">
                <a:latin typeface="Times New Roman" panose="02020603050405020304" pitchFamily="18" charset="0"/>
                <a:cs typeface="Times New Roman" panose="02020603050405020304" pitchFamily="18" charset="0"/>
              </a:rPr>
              <a:t>stdio.h</a:t>
            </a:r>
            <a:r>
              <a:rPr lang="en-US" sz="2000" dirty="0">
                <a:latin typeface="Times New Roman" panose="02020603050405020304" pitchFamily="18" charset="0"/>
                <a:cs typeface="Times New Roman" panose="02020603050405020304" pitchFamily="18" charset="0"/>
              </a:rPr>
              <a:t>&gt;</a:t>
            </a:r>
          </a:p>
          <a:p>
            <a:pPr marL="0" indent="0">
              <a:buNone/>
            </a:pPr>
            <a:r>
              <a:rPr lang="en-US" sz="2000" dirty="0">
                <a:latin typeface="Times New Roman" panose="02020603050405020304" pitchFamily="18" charset="0"/>
                <a:cs typeface="Times New Roman" panose="02020603050405020304" pitchFamily="18" charset="0"/>
              </a:rPr>
              <a:t>int main()</a:t>
            </a:r>
          </a:p>
          <a:p>
            <a:pPr marL="0" indent="0">
              <a:buNone/>
            </a:pPr>
            <a:r>
              <a:rPr lang="en-US" sz="2000" dirty="0">
                <a:latin typeface="Times New Roman" panose="02020603050405020304" pitchFamily="18" charset="0"/>
                <a:cs typeface="Times New Roman" panose="02020603050405020304" pitchFamily="18" charset="0"/>
              </a:rPr>
              <a:t>{</a:t>
            </a:r>
          </a:p>
          <a:p>
            <a:pPr marL="0" indent="0">
              <a:buNone/>
            </a:pPr>
            <a:r>
              <a:rPr lang="en-US" sz="2000" dirty="0">
                <a:latin typeface="Times New Roman" panose="02020603050405020304" pitchFamily="18" charset="0"/>
                <a:cs typeface="Times New Roman" panose="02020603050405020304" pitchFamily="18" charset="0"/>
              </a:rPr>
              <a:t>    int x = 20;</a:t>
            </a:r>
          </a:p>
          <a:p>
            <a:pPr marL="0" indent="0">
              <a:buNone/>
            </a:pPr>
            <a:r>
              <a:rPr lang="en-US" sz="2000" dirty="0">
                <a:latin typeface="Times New Roman" panose="02020603050405020304" pitchFamily="18" charset="0"/>
                <a:cs typeface="Times New Roman" panose="02020603050405020304" pitchFamily="18" charset="0"/>
              </a:rPr>
              <a:t>    int y = 22;</a:t>
            </a:r>
          </a:p>
          <a:p>
            <a:pPr marL="0" indent="0">
              <a:buNone/>
            </a:pPr>
            <a:r>
              <a:rPr lang="en-US" sz="2000" dirty="0">
                <a:latin typeface="Times New Roman" panose="02020603050405020304" pitchFamily="18" charset="0"/>
                <a:cs typeface="Times New Roman" panose="02020603050405020304" pitchFamily="18" charset="0"/>
              </a:rPr>
              <a:t>    if (x&lt;y)</a:t>
            </a:r>
          </a:p>
          <a:p>
            <a:pPr marL="0" indent="0">
              <a:buNone/>
            </a:pPr>
            <a:r>
              <a:rPr lang="en-US" sz="2000" dirty="0">
                <a:latin typeface="Times New Roman" panose="02020603050405020304" pitchFamily="18" charset="0"/>
                <a:cs typeface="Times New Roman" panose="02020603050405020304" pitchFamily="18" charset="0"/>
              </a:rPr>
              <a:t>    {</a:t>
            </a:r>
          </a:p>
          <a:p>
            <a:pPr marL="0" indent="0">
              <a:buNone/>
            </a:pP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printf</a:t>
            </a:r>
            <a:r>
              <a:rPr lang="en-US" sz="2000" dirty="0">
                <a:latin typeface="Times New Roman" panose="02020603050405020304" pitchFamily="18" charset="0"/>
                <a:cs typeface="Times New Roman" panose="02020603050405020304" pitchFamily="18" charset="0"/>
              </a:rPr>
              <a:t>("Variable x is less than y");</a:t>
            </a:r>
          </a:p>
          <a:p>
            <a:pPr marL="0" indent="0">
              <a:buNone/>
            </a:pPr>
            <a:r>
              <a:rPr lang="en-US" sz="2000" dirty="0">
                <a:latin typeface="Times New Roman" panose="02020603050405020304" pitchFamily="18" charset="0"/>
                <a:cs typeface="Times New Roman" panose="02020603050405020304" pitchFamily="18" charset="0"/>
              </a:rPr>
              <a:t>    }</a:t>
            </a:r>
          </a:p>
          <a:p>
            <a:pPr marL="0" indent="0">
              <a:buNone/>
            </a:pPr>
            <a:r>
              <a:rPr lang="en-US" sz="2000" dirty="0">
                <a:latin typeface="Times New Roman" panose="02020603050405020304" pitchFamily="18" charset="0"/>
                <a:cs typeface="Times New Roman" panose="02020603050405020304" pitchFamily="18" charset="0"/>
              </a:rPr>
              <a:t>    return 0;</a:t>
            </a:r>
          </a:p>
          <a:p>
            <a:pPr marL="0" indent="0">
              <a:buNone/>
            </a:pPr>
            <a:r>
              <a:rPr lang="en-US" sz="2000" dirty="0">
                <a:latin typeface="Times New Roman" panose="02020603050405020304" pitchFamily="18" charset="0"/>
                <a:cs typeface="Times New Roman" panose="02020603050405020304" pitchFamily="18" charset="0"/>
              </a:rPr>
              <a:t>}</a:t>
            </a:r>
          </a:p>
          <a:p>
            <a:endParaRPr lang="en-US" dirty="0"/>
          </a:p>
          <a:p>
            <a:endParaRPr lang="en-US" dirty="0"/>
          </a:p>
        </p:txBody>
      </p:sp>
    </p:spTree>
    <p:extLst>
      <p:ext uri="{BB962C8B-B14F-4D97-AF65-F5344CB8AC3E}">
        <p14:creationId xmlns:p14="http://schemas.microsoft.com/office/powerpoint/2010/main" val="41640255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082" y="223505"/>
            <a:ext cx="8596668" cy="6321674"/>
          </a:xfrm>
        </p:spPr>
        <p:txBody>
          <a:bodyPr>
            <a:normAutofit/>
          </a:bodyPr>
          <a:lstStyle/>
          <a:p>
            <a:pPr marL="0" indent="0">
              <a:buNone/>
            </a:pPr>
            <a:r>
              <a:rPr lang="en-IN" sz="2000" b="1" dirty="0">
                <a:latin typeface="Times New Roman" panose="02020603050405020304" pitchFamily="18" charset="0"/>
                <a:cs typeface="Times New Roman" panose="02020603050405020304" pitchFamily="18" charset="0"/>
              </a:rPr>
              <a:t>2.if…else statement:</a:t>
            </a:r>
            <a:endParaRPr lang="en-US" sz="2000" dirty="0">
              <a:latin typeface="Times New Roman" panose="02020603050405020304" pitchFamily="18" charset="0"/>
              <a:cs typeface="Times New Roman" panose="02020603050405020304" pitchFamily="18" charset="0"/>
            </a:endParaRPr>
          </a:p>
          <a:p>
            <a:pPr algn="just"/>
            <a:r>
              <a:rPr lang="en-IN" sz="2000" dirty="0">
                <a:latin typeface="Times New Roman" panose="02020603050405020304" pitchFamily="18" charset="0"/>
                <a:cs typeface="Times New Roman" panose="02020603050405020304" pitchFamily="18" charset="0"/>
              </a:rPr>
              <a:t>If the expression is true statement 1 will be executed and if the expression is false statement 2 will be executed.</a:t>
            </a:r>
            <a:endParaRPr lang="en-US" sz="2000" dirty="0">
              <a:latin typeface="Times New Roman" panose="02020603050405020304" pitchFamily="18" charset="0"/>
              <a:cs typeface="Times New Roman" panose="02020603050405020304" pitchFamily="18" charset="0"/>
            </a:endParaRPr>
          </a:p>
          <a:p>
            <a:pPr marL="0" indent="0">
              <a:buNone/>
            </a:pPr>
            <a:r>
              <a:rPr lang="en-IN" sz="2000" b="1" dirty="0">
                <a:latin typeface="Times New Roman" panose="02020603050405020304" pitchFamily="18" charset="0"/>
                <a:cs typeface="Times New Roman" panose="02020603050405020304" pitchFamily="18" charset="0"/>
              </a:rPr>
              <a:t>Syntax:</a:t>
            </a:r>
            <a:endParaRPr lang="en-US" sz="2000" dirty="0">
              <a:latin typeface="Times New Roman" panose="02020603050405020304" pitchFamily="18" charset="0"/>
              <a:cs typeface="Times New Roman" panose="02020603050405020304" pitchFamily="18" charset="0"/>
            </a:endParaRPr>
          </a:p>
          <a:p>
            <a:pPr marL="0" indent="0">
              <a:buNone/>
            </a:pPr>
            <a:r>
              <a:rPr lang="en-IN" sz="2000" dirty="0">
                <a:latin typeface="Times New Roman" panose="02020603050405020304" pitchFamily="18" charset="0"/>
                <a:cs typeface="Times New Roman" panose="02020603050405020304" pitchFamily="18" charset="0"/>
              </a:rPr>
              <a:t>if (expression)</a:t>
            </a:r>
            <a:br>
              <a:rPr lang="en-IN" sz="2000" dirty="0">
                <a:latin typeface="Times New Roman" panose="02020603050405020304" pitchFamily="18" charset="0"/>
                <a:cs typeface="Times New Roman" panose="02020603050405020304" pitchFamily="18" charset="0"/>
              </a:rPr>
            </a:br>
            <a:r>
              <a:rPr lang="en-IN" sz="2000" dirty="0">
                <a:latin typeface="Times New Roman" panose="02020603050405020304" pitchFamily="18" charset="0"/>
                <a:cs typeface="Times New Roman" panose="02020603050405020304" pitchFamily="18" charset="0"/>
              </a:rPr>
              <a:t>    Statement 1;</a:t>
            </a:r>
            <a:br>
              <a:rPr lang="en-IN" sz="2000" dirty="0">
                <a:latin typeface="Times New Roman" panose="02020603050405020304" pitchFamily="18" charset="0"/>
                <a:cs typeface="Times New Roman" panose="02020603050405020304" pitchFamily="18" charset="0"/>
              </a:rPr>
            </a:br>
            <a:r>
              <a:rPr lang="en-IN" sz="2000" dirty="0">
                <a:latin typeface="Times New Roman" panose="02020603050405020304" pitchFamily="18" charset="0"/>
                <a:cs typeface="Times New Roman" panose="02020603050405020304" pitchFamily="18" charset="0"/>
              </a:rPr>
              <a:t>else</a:t>
            </a:r>
            <a:br>
              <a:rPr lang="en-IN" sz="2000" dirty="0">
                <a:latin typeface="Times New Roman" panose="02020603050405020304" pitchFamily="18" charset="0"/>
                <a:cs typeface="Times New Roman" panose="02020603050405020304" pitchFamily="18" charset="0"/>
              </a:rPr>
            </a:br>
            <a:r>
              <a:rPr lang="en-IN" sz="2000" dirty="0">
                <a:latin typeface="Times New Roman" panose="02020603050405020304" pitchFamily="18" charset="0"/>
                <a:cs typeface="Times New Roman" panose="02020603050405020304" pitchFamily="18" charset="0"/>
              </a:rPr>
              <a:t>    Statement 2;</a:t>
            </a:r>
            <a:endParaRPr lang="en-US" sz="2000" dirty="0">
              <a:latin typeface="Times New Roman" panose="02020603050405020304" pitchFamily="18" charset="0"/>
              <a:cs typeface="Times New Roman" panose="02020603050405020304" pitchFamily="18" charset="0"/>
            </a:endParaRPr>
          </a:p>
          <a:p>
            <a:pPr marL="0" indent="0">
              <a:buNone/>
            </a:pPr>
            <a:r>
              <a:rPr lang="en-IN" sz="2000" b="1" dirty="0">
                <a:latin typeface="Times New Roman" panose="02020603050405020304" pitchFamily="18" charset="0"/>
                <a:cs typeface="Times New Roman" panose="02020603050405020304" pitchFamily="18" charset="0"/>
              </a:rPr>
              <a:t>Flow chart:</a:t>
            </a:r>
            <a:endParaRPr lang="en-US" sz="2000" dirty="0">
              <a:latin typeface="Times New Roman" panose="02020603050405020304" pitchFamily="18" charset="0"/>
              <a:cs typeface="Times New Roman" panose="02020603050405020304" pitchFamily="18" charset="0"/>
            </a:endParaRPr>
          </a:p>
        </p:txBody>
      </p:sp>
      <p:pic>
        <p:nvPicPr>
          <p:cNvPr id="4" name="Picture 3" descr="C:\Users\Elcot\Downloads\if-else.jpeg"/>
          <p:cNvPicPr/>
          <p:nvPr/>
        </p:nvPicPr>
        <p:blipFill>
          <a:blip r:embed="rId2"/>
          <a:srcRect/>
          <a:stretch>
            <a:fillRect/>
          </a:stretch>
        </p:blipFill>
        <p:spPr bwMode="auto">
          <a:xfrm>
            <a:off x="1376112" y="3751847"/>
            <a:ext cx="3544804" cy="2612858"/>
          </a:xfrm>
          <a:prstGeom prst="rect">
            <a:avLst/>
          </a:prstGeom>
          <a:noFill/>
          <a:ln w="9525">
            <a:noFill/>
            <a:miter lim="800000"/>
            <a:headEnd/>
            <a:tailEnd/>
          </a:ln>
        </p:spPr>
      </p:pic>
    </p:spTree>
    <p:extLst>
      <p:ext uri="{BB962C8B-B14F-4D97-AF65-F5344CB8AC3E}">
        <p14:creationId xmlns:p14="http://schemas.microsoft.com/office/powerpoint/2010/main" val="40736726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05327"/>
            <a:ext cx="8596668" cy="5967662"/>
          </a:xfrm>
        </p:spPr>
        <p:txBody>
          <a:bodyPr>
            <a:noAutofit/>
          </a:bodyPr>
          <a:lstStyle/>
          <a:p>
            <a:pPr marL="0" indent="0">
              <a:buNone/>
            </a:pPr>
            <a:r>
              <a:rPr lang="en-IN" sz="2000" b="1" dirty="0">
                <a:latin typeface="Times New Roman" panose="02020603050405020304" pitchFamily="18" charset="0"/>
                <a:cs typeface="Times New Roman" panose="02020603050405020304" pitchFamily="18" charset="0"/>
              </a:rPr>
              <a:t>Example:</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#include &lt;</a:t>
            </a:r>
            <a:r>
              <a:rPr lang="en-US" sz="2000" dirty="0" err="1">
                <a:latin typeface="Times New Roman" panose="02020603050405020304" pitchFamily="18" charset="0"/>
                <a:cs typeface="Times New Roman" panose="02020603050405020304" pitchFamily="18" charset="0"/>
              </a:rPr>
              <a:t>stdio.h</a:t>
            </a:r>
            <a:r>
              <a:rPr lang="en-US" sz="2000" dirty="0">
                <a:latin typeface="Times New Roman" panose="02020603050405020304" pitchFamily="18" charset="0"/>
                <a:cs typeface="Times New Roman" panose="02020603050405020304" pitchFamily="18" charset="0"/>
              </a:rPr>
              <a:t>&gt;</a:t>
            </a:r>
          </a:p>
          <a:p>
            <a:pPr marL="0" indent="0">
              <a:buNone/>
            </a:pPr>
            <a:r>
              <a:rPr lang="en-US" sz="2000" dirty="0">
                <a:latin typeface="Times New Roman" panose="02020603050405020304" pitchFamily="18" charset="0"/>
                <a:cs typeface="Times New Roman" panose="02020603050405020304" pitchFamily="18" charset="0"/>
              </a:rPr>
              <a:t>int main()</a:t>
            </a:r>
          </a:p>
          <a:p>
            <a:pPr marL="0" indent="0">
              <a:buNone/>
            </a:pPr>
            <a:r>
              <a:rPr lang="en-US" sz="2000" dirty="0">
                <a:latin typeface="Times New Roman" panose="02020603050405020304" pitchFamily="18" charset="0"/>
                <a:cs typeface="Times New Roman" panose="02020603050405020304" pitchFamily="18" charset="0"/>
              </a:rPr>
              <a:t>{</a:t>
            </a:r>
          </a:p>
          <a:p>
            <a:pPr marL="0" indent="0">
              <a:buNone/>
            </a:pPr>
            <a:r>
              <a:rPr lang="en-US" sz="2000" dirty="0">
                <a:latin typeface="Times New Roman" panose="02020603050405020304" pitchFamily="18" charset="0"/>
                <a:cs typeface="Times New Roman" panose="02020603050405020304" pitchFamily="18" charset="0"/>
              </a:rPr>
              <a:t>   int age;</a:t>
            </a:r>
          </a:p>
          <a:p>
            <a:pPr marL="0" indent="0">
              <a:buNone/>
            </a:pP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printf</a:t>
            </a:r>
            <a:r>
              <a:rPr lang="en-US" sz="2000" dirty="0">
                <a:latin typeface="Times New Roman" panose="02020603050405020304" pitchFamily="18" charset="0"/>
                <a:cs typeface="Times New Roman" panose="02020603050405020304" pitchFamily="18" charset="0"/>
              </a:rPr>
              <a:t>("Enter your age:");</a:t>
            </a:r>
          </a:p>
          <a:p>
            <a:pPr marL="0" indent="0">
              <a:buNone/>
            </a:pP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scanf</a:t>
            </a:r>
            <a:r>
              <a:rPr lang="en-US" sz="2000" dirty="0">
                <a:latin typeface="Times New Roman" panose="02020603050405020304" pitchFamily="18" charset="0"/>
                <a:cs typeface="Times New Roman" panose="02020603050405020304" pitchFamily="18" charset="0"/>
              </a:rPr>
              <a:t>("%</a:t>
            </a:r>
            <a:r>
              <a:rPr lang="en-US" sz="2000" dirty="0" err="1">
                <a:latin typeface="Times New Roman" panose="02020603050405020304" pitchFamily="18" charset="0"/>
                <a:cs typeface="Times New Roman" panose="02020603050405020304" pitchFamily="18" charset="0"/>
              </a:rPr>
              <a:t>d",&amp;age</a:t>
            </a:r>
            <a:r>
              <a:rPr lang="en-US" sz="2000" dirty="0">
                <a:latin typeface="Times New Roman" panose="02020603050405020304" pitchFamily="18" charset="0"/>
                <a:cs typeface="Times New Roman" panose="02020603050405020304" pitchFamily="18" charset="0"/>
              </a:rPr>
              <a:t>);</a:t>
            </a:r>
          </a:p>
          <a:p>
            <a:pPr marL="0" indent="0">
              <a:buNone/>
            </a:pPr>
            <a:r>
              <a:rPr lang="en-US" sz="2000" dirty="0">
                <a:latin typeface="Times New Roman" panose="02020603050405020304" pitchFamily="18" charset="0"/>
                <a:cs typeface="Times New Roman" panose="02020603050405020304" pitchFamily="18" charset="0"/>
              </a:rPr>
              <a:t>   if(age &gt;=18)</a:t>
            </a:r>
          </a:p>
          <a:p>
            <a:pPr marL="0" indent="0">
              <a:buNone/>
            </a:pP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printf</a:t>
            </a:r>
            <a:r>
              <a:rPr lang="en-US" sz="2000" dirty="0">
                <a:latin typeface="Times New Roman" panose="02020603050405020304" pitchFamily="18" charset="0"/>
                <a:cs typeface="Times New Roman" panose="02020603050405020304" pitchFamily="18" charset="0"/>
              </a:rPr>
              <a:t>("You are eligible for voting");</a:t>
            </a:r>
          </a:p>
          <a:p>
            <a:pPr marL="0" indent="0">
              <a:buNone/>
            </a:pPr>
            <a:r>
              <a:rPr lang="en-US" sz="2000" dirty="0">
                <a:latin typeface="Times New Roman" panose="02020603050405020304" pitchFamily="18" charset="0"/>
                <a:cs typeface="Times New Roman" panose="02020603050405020304" pitchFamily="18" charset="0"/>
              </a:rPr>
              <a:t>   else</a:t>
            </a:r>
          </a:p>
          <a:p>
            <a:pPr marL="0" indent="0">
              <a:buNone/>
            </a:pP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printf</a:t>
            </a:r>
            <a:r>
              <a:rPr lang="en-US" sz="2000" dirty="0">
                <a:latin typeface="Times New Roman" panose="02020603050405020304" pitchFamily="18" charset="0"/>
                <a:cs typeface="Times New Roman" panose="02020603050405020304" pitchFamily="18" charset="0"/>
              </a:rPr>
              <a:t>("You are not eligible for voting");</a:t>
            </a:r>
          </a:p>
          <a:p>
            <a:pPr marL="0" indent="0">
              <a:buNone/>
            </a:pPr>
            <a:r>
              <a:rPr lang="en-US" sz="2000" dirty="0">
                <a:latin typeface="Times New Roman" panose="02020603050405020304" pitchFamily="18" charset="0"/>
                <a:cs typeface="Times New Roman" panose="02020603050405020304" pitchFamily="18" charset="0"/>
              </a:rPr>
              <a:t>   return 0;</a:t>
            </a:r>
          </a:p>
          <a:p>
            <a:pPr marL="0" indent="0">
              <a:buNone/>
            </a:pPr>
            <a:r>
              <a:rPr lang="en-US" sz="20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4876417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240633"/>
            <a:ext cx="8596668" cy="6208293"/>
          </a:xfrm>
        </p:spPr>
        <p:txBody>
          <a:bodyPr>
            <a:normAutofit/>
          </a:bodyPr>
          <a:lstStyle/>
          <a:p>
            <a:pPr marL="0" indent="0">
              <a:buNone/>
            </a:pPr>
            <a:r>
              <a:rPr lang="en-IN" b="1" dirty="0">
                <a:latin typeface="Times New Roman" panose="02020603050405020304" pitchFamily="18" charset="0"/>
                <a:cs typeface="Times New Roman" panose="02020603050405020304" pitchFamily="18" charset="0"/>
              </a:rPr>
              <a:t>Nested </a:t>
            </a:r>
            <a:r>
              <a:rPr lang="en-IN" b="1" dirty="0" err="1">
                <a:latin typeface="Times New Roman" panose="02020603050405020304" pitchFamily="18" charset="0"/>
                <a:cs typeface="Times New Roman" panose="02020603050405020304" pitchFamily="18" charset="0"/>
              </a:rPr>
              <a:t>If..else</a:t>
            </a:r>
            <a:r>
              <a:rPr lang="en-IN" b="1" dirty="0">
                <a:latin typeface="Times New Roman" panose="02020603050405020304" pitchFamily="18" charset="0"/>
                <a:cs typeface="Times New Roman" panose="02020603050405020304" pitchFamily="18" charset="0"/>
              </a:rPr>
              <a:t> statement:</a:t>
            </a:r>
            <a:endParaRPr lang="en-US" b="1" dirty="0">
              <a:latin typeface="Times New Roman" panose="02020603050405020304" pitchFamily="18" charset="0"/>
              <a:cs typeface="Times New Roman" panose="02020603050405020304" pitchFamily="18" charset="0"/>
            </a:endParaRPr>
          </a:p>
          <a:p>
            <a:pPr algn="just"/>
            <a:r>
              <a:rPr lang="en-IN" dirty="0">
                <a:latin typeface="Times New Roman" panose="02020603050405020304" pitchFamily="18" charset="0"/>
                <a:cs typeface="Times New Roman" panose="02020603050405020304" pitchFamily="18" charset="0"/>
              </a:rPr>
              <a:t>When an if else statement is present inside the body of another “if” or “else” then this is called nested if else.</a:t>
            </a:r>
            <a:endParaRPr lang="en-US" dirty="0">
              <a:latin typeface="Times New Roman" panose="02020603050405020304" pitchFamily="18" charset="0"/>
              <a:cs typeface="Times New Roman" panose="02020603050405020304" pitchFamily="18" charset="0"/>
            </a:endParaRPr>
          </a:p>
          <a:p>
            <a:pPr marL="0" indent="0">
              <a:buNone/>
            </a:pPr>
            <a:r>
              <a:rPr lang="en-IN" b="1" dirty="0">
                <a:latin typeface="Times New Roman" panose="02020603050405020304" pitchFamily="18" charset="0"/>
                <a:cs typeface="Times New Roman" panose="02020603050405020304" pitchFamily="18" charset="0"/>
              </a:rPr>
              <a:t>Syntax:</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if(condition)</a:t>
            </a:r>
          </a:p>
          <a:p>
            <a:pPr marL="0" indent="0">
              <a:buNone/>
            </a:pPr>
            <a:r>
              <a:rPr lang="en-US" dirty="0">
                <a:latin typeface="Times New Roman" panose="02020603050405020304" pitchFamily="18" charset="0"/>
                <a:cs typeface="Times New Roman" panose="02020603050405020304" pitchFamily="18" charset="0"/>
              </a:rPr>
              <a:t> {//Nested if else inside the body of "if"</a:t>
            </a:r>
          </a:p>
          <a:p>
            <a:pPr marL="0" indent="0">
              <a:buNone/>
            </a:pPr>
            <a:r>
              <a:rPr lang="en-US" dirty="0">
                <a:latin typeface="Times New Roman" panose="02020603050405020304" pitchFamily="18" charset="0"/>
                <a:cs typeface="Times New Roman" panose="02020603050405020304" pitchFamily="18" charset="0"/>
              </a:rPr>
              <a:t>    if(condition2) </a:t>
            </a:r>
          </a:p>
          <a:p>
            <a:pPr marL="0" indent="0">
              <a:buNone/>
            </a:pPr>
            <a:r>
              <a:rPr lang="en-US" dirty="0">
                <a:latin typeface="Times New Roman" panose="02020603050405020304" pitchFamily="18" charset="0"/>
                <a:cs typeface="Times New Roman" panose="02020603050405020304" pitchFamily="18" charset="0"/>
              </a:rPr>
              <a:t>   {  //Statements inside the body of nested "if"</a:t>
            </a:r>
          </a:p>
          <a:p>
            <a:pPr marL="0" indent="0">
              <a:buNone/>
            </a:pP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    else </a:t>
            </a:r>
          </a:p>
          <a:p>
            <a:pPr marL="0" indent="0">
              <a:buNone/>
            </a:pPr>
            <a:r>
              <a:rPr lang="en-US" dirty="0">
                <a:latin typeface="Times New Roman" panose="02020603050405020304" pitchFamily="18" charset="0"/>
                <a:cs typeface="Times New Roman" panose="02020603050405020304" pitchFamily="18" charset="0"/>
              </a:rPr>
              <a:t>   { //Statements inside the body of nested "else"</a:t>
            </a:r>
          </a:p>
          <a:p>
            <a:pPr marL="0" indent="0">
              <a:buNone/>
            </a:pP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else </a:t>
            </a:r>
          </a:p>
          <a:p>
            <a:pPr marL="0" indent="0">
              <a:buNone/>
            </a:pPr>
            <a:r>
              <a:rPr lang="en-US" dirty="0">
                <a:latin typeface="Times New Roman" panose="02020603050405020304" pitchFamily="18" charset="0"/>
                <a:cs typeface="Times New Roman" panose="02020603050405020304" pitchFamily="18" charset="0"/>
              </a:rPr>
              <a:t>{  //Statements inside the body of "else"</a:t>
            </a:r>
          </a:p>
          <a:p>
            <a:pPr marL="0" indent="0">
              <a:buNone/>
            </a:pPr>
            <a:r>
              <a:rPr lang="en-US" dirty="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86353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113" y="152400"/>
            <a:ext cx="8596668" cy="786063"/>
          </a:xfrm>
        </p:spPr>
        <p:txBody>
          <a:bodyPr/>
          <a:lstStyle/>
          <a:p>
            <a:r>
              <a:rPr lang="en-IN" b="1" dirty="0">
                <a:solidFill>
                  <a:schemeClr val="tx1"/>
                </a:solidFill>
                <a:latin typeface="Bahnschrift" panose="020B0502040204020203" pitchFamily="34" charset="0"/>
              </a:rPr>
              <a:t>USE OF LOGICAL OPERATORS:</a:t>
            </a:r>
            <a:endParaRPr lang="en-US" dirty="0">
              <a:solidFill>
                <a:schemeClr val="tx1"/>
              </a:solidFill>
              <a:latin typeface="Bahnschrift" panose="020B0502040204020203" pitchFamily="34" charset="0"/>
            </a:endParaRPr>
          </a:p>
        </p:txBody>
      </p:sp>
      <p:sp>
        <p:nvSpPr>
          <p:cNvPr id="3" name="Content Placeholder 2"/>
          <p:cNvSpPr>
            <a:spLocks noGrp="1"/>
          </p:cNvSpPr>
          <p:nvPr>
            <p:ph idx="1"/>
          </p:nvPr>
        </p:nvSpPr>
        <p:spPr>
          <a:xfrm>
            <a:off x="677334" y="1070811"/>
            <a:ext cx="8596668" cy="4970551"/>
          </a:xfrm>
        </p:spPr>
        <p:txBody>
          <a:bodyPr/>
          <a:lstStyle/>
          <a:p>
            <a:pPr algn="just"/>
            <a:r>
              <a:rPr lang="en-US" dirty="0">
                <a:latin typeface="Times New Roman" panose="02020603050405020304" pitchFamily="18" charset="0"/>
                <a:cs typeface="Times New Roman" panose="02020603050405020304" pitchFamily="18" charset="0"/>
              </a:rPr>
              <a:t>C allows usage of three logical operators, namely, &amp;&amp;, || and !. </a:t>
            </a:r>
          </a:p>
          <a:p>
            <a:pPr algn="just"/>
            <a:r>
              <a:rPr lang="en-US" dirty="0">
                <a:latin typeface="Times New Roman" panose="02020603050405020304" pitchFamily="18" charset="0"/>
                <a:cs typeface="Times New Roman" panose="02020603050405020304" pitchFamily="18" charset="0"/>
              </a:rPr>
              <a:t>These are to be read as ‘AND &amp;&amp;’ ‘OR ||’ and ‘NOT ! ’ respectively. </a:t>
            </a:r>
          </a:p>
          <a:p>
            <a:pPr marL="0" indent="0">
              <a:buNone/>
            </a:pPr>
            <a:r>
              <a:rPr lang="en-IN"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marL="0" indent="0">
              <a:buNone/>
            </a:pPr>
            <a:r>
              <a:rPr lang="en-IN" dirty="0">
                <a:latin typeface="Times New Roman" panose="02020603050405020304" pitchFamily="18" charset="0"/>
                <a:cs typeface="Times New Roman" panose="02020603050405020304" pitchFamily="18" charset="0"/>
              </a:rPr>
              <a:t>Program using and &amp;&amp; symbol.</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#include &lt;</a:t>
            </a:r>
            <a:r>
              <a:rPr lang="en-US" dirty="0" err="1">
                <a:latin typeface="Times New Roman" panose="02020603050405020304" pitchFamily="18" charset="0"/>
                <a:cs typeface="Times New Roman" panose="02020603050405020304" pitchFamily="18" charset="0"/>
              </a:rPr>
              <a:t>stdio.h</a:t>
            </a:r>
            <a:r>
              <a:rPr lang="en-US" dirty="0">
                <a:latin typeface="Times New Roman" panose="02020603050405020304" pitchFamily="18" charset="0"/>
                <a:cs typeface="Times New Roman" panose="02020603050405020304" pitchFamily="18" charset="0"/>
              </a:rPr>
              <a:t>&gt;</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void main()</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int n1=10, n2=30, n3=75;</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if (n1&gt;n2 &amp;&amp; n1&gt;n3)</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printf</a:t>
            </a:r>
            <a:r>
              <a:rPr lang="en-US" dirty="0">
                <a:latin typeface="Times New Roman" panose="02020603050405020304" pitchFamily="18" charset="0"/>
                <a:cs typeface="Times New Roman" panose="02020603050405020304" pitchFamily="18" charset="0"/>
              </a:rPr>
              <a:t>("%d is the largest number",n1);</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if(n2&gt;n1 &amp;&amp; n2&gt;n3)</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printf</a:t>
            </a:r>
            <a:r>
              <a:rPr lang="en-US" dirty="0">
                <a:latin typeface="Times New Roman" panose="02020603050405020304" pitchFamily="18" charset="0"/>
                <a:cs typeface="Times New Roman" panose="02020603050405020304" pitchFamily="18" charset="0"/>
              </a:rPr>
              <a:t>("%d is the largest number", n2);</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else</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printf</a:t>
            </a:r>
            <a:r>
              <a:rPr lang="en-US" dirty="0">
                <a:latin typeface="Times New Roman" panose="02020603050405020304" pitchFamily="18" charset="0"/>
                <a:cs typeface="Times New Roman" panose="02020603050405020304" pitchFamily="18" charset="0"/>
              </a:rPr>
              <a:t>("%d is the largest number", n3);</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a:t>
            </a:r>
          </a:p>
        </p:txBody>
      </p:sp>
      <p:sp>
        <p:nvSpPr>
          <p:cNvPr id="4" name="TextBox 3"/>
          <p:cNvSpPr txBox="1"/>
          <p:nvPr/>
        </p:nvSpPr>
        <p:spPr>
          <a:xfrm>
            <a:off x="5269831" y="5395031"/>
            <a:ext cx="3534939" cy="646331"/>
          </a:xfrm>
          <a:prstGeom prst="rect">
            <a:avLst/>
          </a:prstGeom>
          <a:noFill/>
        </p:spPr>
        <p:txBody>
          <a:bodyPr wrap="square" rtlCol="0">
            <a:spAutoFit/>
          </a:bodyPr>
          <a:lstStyle/>
          <a:p>
            <a:r>
              <a:rPr lang="en-US" b="1" dirty="0"/>
              <a:t>Output:</a:t>
            </a:r>
            <a:br>
              <a:rPr lang="en-US" dirty="0"/>
            </a:br>
            <a:r>
              <a:rPr lang="en-US" dirty="0"/>
              <a:t>75 is the largest number.</a:t>
            </a:r>
          </a:p>
        </p:txBody>
      </p:sp>
    </p:spTree>
    <p:extLst>
      <p:ext uri="{BB962C8B-B14F-4D97-AF65-F5344CB8AC3E}">
        <p14:creationId xmlns:p14="http://schemas.microsoft.com/office/powerpoint/2010/main" val="9199867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40369"/>
            <a:ext cx="8596668" cy="605589"/>
          </a:xfrm>
        </p:spPr>
        <p:txBody>
          <a:bodyPr>
            <a:normAutofit/>
          </a:bodyPr>
          <a:lstStyle/>
          <a:p>
            <a:r>
              <a:rPr lang="en-IN" sz="3200" b="1" dirty="0">
                <a:solidFill>
                  <a:schemeClr val="tx1"/>
                </a:solidFill>
                <a:latin typeface="Bahnschrift" panose="020B0502040204020203" pitchFamily="34" charset="0"/>
              </a:rPr>
              <a:t>LOOP CONTROL STRUCTURE:</a:t>
            </a:r>
            <a:endParaRPr lang="en-US" sz="3200" dirty="0">
              <a:solidFill>
                <a:schemeClr val="tx1"/>
              </a:solidFill>
              <a:latin typeface="Bahnschrift" panose="020B0502040204020203" pitchFamily="34" charset="0"/>
            </a:endParaRPr>
          </a:p>
        </p:txBody>
      </p:sp>
      <p:sp>
        <p:nvSpPr>
          <p:cNvPr id="3" name="Content Placeholder 2"/>
          <p:cNvSpPr>
            <a:spLocks noGrp="1"/>
          </p:cNvSpPr>
          <p:nvPr>
            <p:ph idx="1"/>
          </p:nvPr>
        </p:nvSpPr>
        <p:spPr>
          <a:xfrm>
            <a:off x="677334" y="830180"/>
            <a:ext cx="8596668" cy="5847346"/>
          </a:xfrm>
        </p:spPr>
        <p:txBody>
          <a:bodyPr>
            <a:normAutofit fontScale="77500" lnSpcReduction="20000"/>
          </a:bodyPr>
          <a:lstStyle/>
          <a:p>
            <a:pPr marL="0" indent="0">
              <a:buNone/>
            </a:pPr>
            <a:r>
              <a:rPr lang="en-US" dirty="0">
                <a:latin typeface="Times New Roman" panose="02020603050405020304" pitchFamily="18" charset="0"/>
                <a:cs typeface="Times New Roman" panose="02020603050405020304" pitchFamily="18" charset="0"/>
              </a:rPr>
              <a:t>Looping</a:t>
            </a:r>
          </a:p>
          <a:p>
            <a:pPr marL="0" indent="0">
              <a:buNone/>
            </a:pPr>
            <a:r>
              <a:rPr lang="en-US" dirty="0">
                <a:latin typeface="Times New Roman" panose="02020603050405020304" pitchFamily="18" charset="0"/>
                <a:cs typeface="Times New Roman" panose="02020603050405020304" pitchFamily="18" charset="0"/>
              </a:rPr>
              <a:t>Loops provide a way to repeat commands and control how many times they are repeated. C provides a number of looping way.</a:t>
            </a:r>
          </a:p>
          <a:p>
            <a:pPr marL="0" indent="0">
              <a:buNone/>
            </a:pPr>
            <a:r>
              <a:rPr lang="en-US" dirty="0">
                <a:latin typeface="Times New Roman" panose="02020603050405020304" pitchFamily="18" charset="0"/>
                <a:cs typeface="Times New Roman" panose="02020603050405020304" pitchFamily="18" charset="0"/>
              </a:rPr>
              <a:t>3 type of looping structure.</a:t>
            </a:r>
          </a:p>
          <a:p>
            <a:pPr marL="0" indent="0">
              <a:buNone/>
            </a:pPr>
            <a:r>
              <a:rPr lang="en-US" dirty="0">
                <a:latin typeface="Times New Roman" panose="02020603050405020304" pitchFamily="18" charset="0"/>
                <a:cs typeface="Times New Roman" panose="02020603050405020304" pitchFamily="18" charset="0"/>
              </a:rPr>
              <a:t>	1.For			</a:t>
            </a:r>
          </a:p>
          <a:p>
            <a:pPr marL="0" indent="0">
              <a:buNone/>
            </a:pPr>
            <a:r>
              <a:rPr lang="en-US" dirty="0">
                <a:latin typeface="Times New Roman" panose="02020603050405020304" pitchFamily="18" charset="0"/>
                <a:cs typeface="Times New Roman" panose="02020603050405020304" pitchFamily="18" charset="0"/>
              </a:rPr>
              <a:t>	2.while		</a:t>
            </a:r>
          </a:p>
          <a:p>
            <a:pPr marL="0" indent="0">
              <a:buNone/>
            </a:pPr>
            <a:r>
              <a:rPr lang="en-US" dirty="0">
                <a:latin typeface="Times New Roman" panose="02020603050405020304" pitchFamily="18" charset="0"/>
                <a:cs typeface="Times New Roman" panose="02020603050405020304" pitchFamily="18" charset="0"/>
              </a:rPr>
              <a:t>	3.do…while</a:t>
            </a:r>
          </a:p>
          <a:p>
            <a:pPr marL="0" indent="0">
              <a:buNone/>
            </a:pPr>
            <a:r>
              <a:rPr lang="en-US" dirty="0">
                <a:latin typeface="Times New Roman" panose="02020603050405020304" pitchFamily="18" charset="0"/>
                <a:cs typeface="Times New Roman" panose="02020603050405020304" pitchFamily="18" charset="0"/>
              </a:rPr>
              <a:t>1. For loop:</a:t>
            </a:r>
          </a:p>
          <a:p>
            <a:pPr marL="0" indent="0">
              <a:buNone/>
            </a:pPr>
            <a:r>
              <a:rPr lang="en-US" dirty="0">
                <a:latin typeface="Times New Roman" panose="02020603050405020304" pitchFamily="18" charset="0"/>
                <a:cs typeface="Times New Roman" panose="02020603050405020304" pitchFamily="18" charset="0"/>
              </a:rPr>
              <a:t>This is one of the most frequently used loop in C programming.</a:t>
            </a:r>
          </a:p>
          <a:p>
            <a:pPr marL="0" indent="0">
              <a:buNone/>
            </a:pPr>
            <a:r>
              <a:rPr lang="en-US" dirty="0">
                <a:latin typeface="Times New Roman" panose="02020603050405020304" pitchFamily="18" charset="0"/>
                <a:cs typeface="Times New Roman" panose="02020603050405020304" pitchFamily="18" charset="0"/>
              </a:rPr>
              <a:t>Syntax of for loop:</a:t>
            </a:r>
          </a:p>
          <a:p>
            <a:pPr marL="0" indent="0">
              <a:buNone/>
            </a:pPr>
            <a:r>
              <a:rPr lang="en-US" dirty="0">
                <a:latin typeface="Times New Roman" panose="02020603050405020304" pitchFamily="18" charset="0"/>
                <a:cs typeface="Times New Roman" panose="02020603050405020304" pitchFamily="18" charset="0"/>
              </a:rPr>
              <a:t>for (initialization; condition test; increment or decrement)</a:t>
            </a:r>
          </a:p>
          <a:p>
            <a:pPr marL="0" indent="0">
              <a:buNone/>
            </a:pPr>
            <a:r>
              <a:rPr lang="en-US" dirty="0">
                <a:latin typeface="Times New Roman" panose="02020603050405020304" pitchFamily="18" charset="0"/>
                <a:cs typeface="Times New Roman" panose="02020603050405020304" pitchFamily="18" charset="0"/>
              </a:rPr>
              <a:t>{       //Statements to be executed repeatedly</a:t>
            </a:r>
          </a:p>
          <a:p>
            <a:pPr marL="0" indent="0">
              <a:buNone/>
            </a:pPr>
            <a:r>
              <a:rPr lang="en-US" dirty="0">
                <a:latin typeface="Times New Roman" panose="02020603050405020304" pitchFamily="18" charset="0"/>
                <a:cs typeface="Times New Roman" panose="02020603050405020304" pitchFamily="18" charset="0"/>
              </a:rPr>
              <a:t>}</a:t>
            </a:r>
          </a:p>
          <a:p>
            <a:pPr marL="0" indent="0">
              <a:buNone/>
            </a:pPr>
            <a:r>
              <a:rPr lang="en-US" dirty="0">
                <a:latin typeface="Times New Roman" panose="02020603050405020304" pitchFamily="18" charset="0"/>
                <a:cs typeface="Times New Roman" panose="02020603050405020304" pitchFamily="18" charset="0"/>
              </a:rPr>
              <a:t>Where,</a:t>
            </a:r>
          </a:p>
          <a:p>
            <a:pPr marL="0" indent="0">
              <a:buNone/>
            </a:pPr>
            <a:r>
              <a:rPr lang="en-US" dirty="0">
                <a:latin typeface="Times New Roman" panose="02020603050405020304" pitchFamily="18" charset="0"/>
                <a:cs typeface="Times New Roman" panose="02020603050405020304" pitchFamily="18" charset="0"/>
              </a:rPr>
              <a:t>exp1 – variable initialization</a:t>
            </a:r>
          </a:p>
          <a:p>
            <a:pPr marL="0" indent="0">
              <a:buNone/>
            </a:pPr>
            <a:r>
              <a:rPr lang="en-US" dirty="0">
                <a:latin typeface="Times New Roman" panose="02020603050405020304" pitchFamily="18" charset="0"/>
                <a:cs typeface="Times New Roman" panose="02020603050405020304" pitchFamily="18" charset="0"/>
              </a:rPr>
              <a:t>( Example: i=0, j=2, k=3 )</a:t>
            </a:r>
          </a:p>
          <a:p>
            <a:pPr marL="0" indent="0">
              <a:buNone/>
            </a:pPr>
            <a:r>
              <a:rPr lang="en-US" dirty="0">
                <a:latin typeface="Times New Roman" panose="02020603050405020304" pitchFamily="18" charset="0"/>
                <a:cs typeface="Times New Roman" panose="02020603050405020304" pitchFamily="18" charset="0"/>
              </a:rPr>
              <a:t>exp2 – condition checking</a:t>
            </a:r>
          </a:p>
          <a:p>
            <a:pPr marL="0" indent="0">
              <a:buNone/>
            </a:pPr>
            <a:r>
              <a:rPr lang="en-US" dirty="0">
                <a:latin typeface="Times New Roman" panose="02020603050405020304" pitchFamily="18" charset="0"/>
                <a:cs typeface="Times New Roman" panose="02020603050405020304" pitchFamily="18" charset="0"/>
              </a:rPr>
              <a:t>( Example: i&gt;5, j&lt;3, k=3 )</a:t>
            </a:r>
          </a:p>
          <a:p>
            <a:pPr marL="0" indent="0">
              <a:buNone/>
            </a:pPr>
            <a:r>
              <a:rPr lang="en-US" dirty="0">
                <a:latin typeface="Times New Roman" panose="02020603050405020304" pitchFamily="18" charset="0"/>
                <a:cs typeface="Times New Roman" panose="02020603050405020304" pitchFamily="18" charset="0"/>
              </a:rPr>
              <a:t>exp3 – increment/decrement</a:t>
            </a:r>
          </a:p>
          <a:p>
            <a:pPr marL="0" indent="0">
              <a:buNone/>
            </a:pPr>
            <a:r>
              <a:rPr lang="en-US" dirty="0">
                <a:latin typeface="Times New Roman" panose="02020603050405020304" pitchFamily="18" charset="0"/>
                <a:cs typeface="Times New Roman" panose="02020603050405020304" pitchFamily="18" charset="0"/>
              </a:rPr>
              <a:t>( Example: ++i, j–, ++k )</a:t>
            </a:r>
          </a:p>
        </p:txBody>
      </p:sp>
    </p:spTree>
    <p:extLst>
      <p:ext uri="{BB962C8B-B14F-4D97-AF65-F5344CB8AC3E}">
        <p14:creationId xmlns:p14="http://schemas.microsoft.com/office/powerpoint/2010/main" val="18321968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33137"/>
            <a:ext cx="8596668" cy="5608225"/>
          </a:xfrm>
        </p:spPr>
        <p:txBody>
          <a:bodyPr>
            <a:normAutofit/>
          </a:bodyPr>
          <a:lstStyle/>
          <a:p>
            <a:pPr marL="0" indent="0">
              <a:buNone/>
            </a:pPr>
            <a:r>
              <a:rPr lang="en-US" dirty="0"/>
              <a:t>Example:</a:t>
            </a:r>
          </a:p>
          <a:p>
            <a:pPr marL="0" indent="0">
              <a:buNone/>
            </a:pPr>
            <a:r>
              <a:rPr lang="en-US" dirty="0"/>
              <a:t>#include &lt;</a:t>
            </a:r>
            <a:r>
              <a:rPr lang="en-US" dirty="0" err="1"/>
              <a:t>stdio.h</a:t>
            </a:r>
            <a:r>
              <a:rPr lang="en-US" dirty="0"/>
              <a:t>&gt;</a:t>
            </a:r>
          </a:p>
          <a:p>
            <a:pPr marL="0" indent="0">
              <a:buNone/>
            </a:pPr>
            <a:r>
              <a:rPr lang="en-US" dirty="0"/>
              <a:t>int main () </a:t>
            </a:r>
          </a:p>
          <a:p>
            <a:pPr marL="0" indent="0">
              <a:buNone/>
            </a:pPr>
            <a:r>
              <a:rPr lang="en-US" dirty="0"/>
              <a:t>{</a:t>
            </a:r>
          </a:p>
          <a:p>
            <a:pPr marL="0" indent="0">
              <a:buNone/>
            </a:pPr>
            <a:r>
              <a:rPr lang="en-US" dirty="0"/>
              <a:t>   int a;</a:t>
            </a:r>
          </a:p>
          <a:p>
            <a:pPr marL="0" indent="0">
              <a:buNone/>
            </a:pPr>
            <a:r>
              <a:rPr lang="en-US" dirty="0"/>
              <a:t>    /* for loop execution */</a:t>
            </a:r>
          </a:p>
          <a:p>
            <a:pPr marL="0" indent="0">
              <a:buNone/>
            </a:pPr>
            <a:r>
              <a:rPr lang="en-US" dirty="0"/>
              <a:t>    for( a = 10; a &lt; 20; a = a + 1 )</a:t>
            </a:r>
          </a:p>
          <a:p>
            <a:pPr marL="0" indent="0">
              <a:buNone/>
            </a:pPr>
            <a:r>
              <a:rPr lang="en-US" dirty="0"/>
              <a:t>{</a:t>
            </a:r>
          </a:p>
          <a:p>
            <a:pPr marL="0" indent="0">
              <a:buNone/>
            </a:pPr>
            <a:r>
              <a:rPr lang="en-US" dirty="0"/>
              <a:t>     </a:t>
            </a:r>
            <a:r>
              <a:rPr lang="en-US" dirty="0" err="1"/>
              <a:t>printf</a:t>
            </a:r>
            <a:r>
              <a:rPr lang="en-US" dirty="0"/>
              <a:t>("value of a: %d\n", a);</a:t>
            </a:r>
          </a:p>
          <a:p>
            <a:pPr marL="0" indent="0">
              <a:buNone/>
            </a:pPr>
            <a:r>
              <a:rPr lang="en-US" dirty="0"/>
              <a:t>   }</a:t>
            </a:r>
          </a:p>
          <a:p>
            <a:pPr marL="0" indent="0">
              <a:buNone/>
            </a:pPr>
            <a:r>
              <a:rPr lang="en-US" dirty="0"/>
              <a:t>   return 0;</a:t>
            </a:r>
          </a:p>
          <a:p>
            <a:pPr marL="0" indent="0">
              <a:buNone/>
            </a:pPr>
            <a:r>
              <a:rPr lang="en-US" dirty="0"/>
              <a:t>}</a:t>
            </a:r>
          </a:p>
        </p:txBody>
      </p:sp>
      <p:sp>
        <p:nvSpPr>
          <p:cNvPr id="4" name="TextBox 3"/>
          <p:cNvSpPr txBox="1"/>
          <p:nvPr/>
        </p:nvSpPr>
        <p:spPr>
          <a:xfrm>
            <a:off x="4656221" y="2625042"/>
            <a:ext cx="3116179" cy="3416320"/>
          </a:xfrm>
          <a:prstGeom prst="rect">
            <a:avLst/>
          </a:prstGeom>
          <a:noFill/>
        </p:spPr>
        <p:txBody>
          <a:bodyPr wrap="square" rtlCol="0">
            <a:spAutoFit/>
          </a:bodyPr>
          <a:lstStyle/>
          <a:p>
            <a:r>
              <a:rPr lang="en-IN" b="1" dirty="0"/>
              <a:t>O/P:</a:t>
            </a:r>
            <a:endParaRPr lang="en-US" b="1" dirty="0"/>
          </a:p>
          <a:p>
            <a:r>
              <a:rPr lang="en-US" dirty="0"/>
              <a:t>value of a: 10</a:t>
            </a:r>
          </a:p>
          <a:p>
            <a:r>
              <a:rPr lang="en-US" dirty="0"/>
              <a:t>value of a: 11</a:t>
            </a:r>
          </a:p>
          <a:p>
            <a:r>
              <a:rPr lang="en-US" dirty="0"/>
              <a:t>value of a: 12</a:t>
            </a:r>
          </a:p>
          <a:p>
            <a:r>
              <a:rPr lang="en-US" dirty="0"/>
              <a:t>value of a: 13</a:t>
            </a:r>
          </a:p>
          <a:p>
            <a:r>
              <a:rPr lang="en-US" dirty="0"/>
              <a:t>value of a: 14</a:t>
            </a:r>
          </a:p>
          <a:p>
            <a:r>
              <a:rPr lang="en-US" dirty="0"/>
              <a:t>value of a: 15</a:t>
            </a:r>
          </a:p>
          <a:p>
            <a:r>
              <a:rPr lang="en-US" dirty="0"/>
              <a:t>value of a: 16</a:t>
            </a:r>
          </a:p>
          <a:p>
            <a:r>
              <a:rPr lang="en-US" dirty="0"/>
              <a:t>value of a: 17</a:t>
            </a:r>
          </a:p>
          <a:p>
            <a:r>
              <a:rPr lang="en-US" dirty="0"/>
              <a:t>value of a: 18</a:t>
            </a:r>
          </a:p>
          <a:p>
            <a:r>
              <a:rPr lang="en-US" dirty="0"/>
              <a:t>value of a: 19</a:t>
            </a:r>
          </a:p>
          <a:p>
            <a:endParaRPr lang="en-US" dirty="0"/>
          </a:p>
        </p:txBody>
      </p:sp>
    </p:spTree>
    <p:extLst>
      <p:ext uri="{BB962C8B-B14F-4D97-AF65-F5344CB8AC3E}">
        <p14:creationId xmlns:p14="http://schemas.microsoft.com/office/powerpoint/2010/main" val="19236341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081" y="548357"/>
            <a:ext cx="8596668" cy="5647906"/>
          </a:xfrm>
        </p:spPr>
        <p:txBody>
          <a:bodyPr/>
          <a:lstStyle/>
          <a:p>
            <a:r>
              <a:rPr lang="en-IN" dirty="0"/>
              <a:t>Flow Diagram of For loop</a:t>
            </a:r>
            <a:endParaRPr lang="en-US" dirty="0"/>
          </a:p>
        </p:txBody>
      </p:sp>
      <p:pic>
        <p:nvPicPr>
          <p:cNvPr id="4" name="Picture 3" descr="C:\Users\Elcot\Downloads\for_loop_C.jpg"/>
          <p:cNvPicPr/>
          <p:nvPr/>
        </p:nvPicPr>
        <p:blipFill>
          <a:blip r:embed="rId2"/>
          <a:srcRect/>
          <a:stretch>
            <a:fillRect/>
          </a:stretch>
        </p:blipFill>
        <p:spPr bwMode="auto">
          <a:xfrm>
            <a:off x="3918033" y="418849"/>
            <a:ext cx="3866399" cy="2697329"/>
          </a:xfrm>
          <a:prstGeom prst="rect">
            <a:avLst/>
          </a:prstGeom>
          <a:noFill/>
          <a:ln w="9525">
            <a:noFill/>
            <a:miter lim="800000"/>
            <a:headEnd/>
            <a:tailEnd/>
          </a:ln>
        </p:spPr>
      </p:pic>
      <p:sp>
        <p:nvSpPr>
          <p:cNvPr id="5" name="Rectangle 4"/>
          <p:cNvSpPr/>
          <p:nvPr/>
        </p:nvSpPr>
        <p:spPr>
          <a:xfrm>
            <a:off x="1147011" y="2862264"/>
            <a:ext cx="6096000" cy="3363741"/>
          </a:xfrm>
          <a:prstGeom prst="rect">
            <a:avLst/>
          </a:prstGeom>
        </p:spPr>
        <p:txBody>
          <a:bodyPr>
            <a:spAutoFit/>
          </a:bodyPr>
          <a:lstStyle/>
          <a:p>
            <a:pPr>
              <a:lnSpc>
                <a:spcPct val="107000"/>
              </a:lnSpc>
              <a:spcAft>
                <a:spcPts val="800"/>
              </a:spcAft>
            </a:pPr>
            <a:r>
              <a:rPr lang="en-IN" b="1" dirty="0">
                <a:latin typeface="Times New Roman" panose="02020603050405020304" pitchFamily="18" charset="0"/>
                <a:ea typeface="Calibri" panose="020F0502020204030204" pitchFamily="34" charset="0"/>
                <a:cs typeface="Latha"/>
              </a:rPr>
              <a:t>2.while loop</a:t>
            </a:r>
            <a:endParaRPr lang="en-US" sz="1600" dirty="0">
              <a:latin typeface="Calibri" panose="020F0502020204030204" pitchFamily="34" charset="0"/>
              <a:ea typeface="Calibri" panose="020F0502020204030204" pitchFamily="34" charset="0"/>
              <a:cs typeface="Latha"/>
            </a:endParaRPr>
          </a:p>
          <a:p>
            <a:pPr algn="just">
              <a:lnSpc>
                <a:spcPct val="107000"/>
              </a:lnSpc>
              <a:spcAft>
                <a:spcPts val="800"/>
              </a:spcAft>
            </a:pPr>
            <a:r>
              <a:rPr lang="en-IN" dirty="0">
                <a:solidFill>
                  <a:srgbClr val="333333"/>
                </a:solidFill>
                <a:latin typeface="Times New Roman" panose="02020603050405020304" pitchFamily="18" charset="0"/>
                <a:ea typeface="Calibri" panose="020F0502020204030204" pitchFamily="34" charset="0"/>
                <a:cs typeface="Latha"/>
              </a:rPr>
              <a:t>while loop is constructed of a condition or expression and a single command or a block of commands that must run in a loop</a:t>
            </a:r>
            <a:endParaRPr lang="en-US" sz="1600" dirty="0">
              <a:latin typeface="Calibri" panose="020F0502020204030204" pitchFamily="34" charset="0"/>
              <a:ea typeface="Calibri" panose="020F0502020204030204" pitchFamily="34" charset="0"/>
              <a:cs typeface="Latha"/>
            </a:endParaRPr>
          </a:p>
          <a:p>
            <a:pPr>
              <a:lnSpc>
                <a:spcPct val="107000"/>
              </a:lnSpc>
              <a:spcAft>
                <a:spcPts val="800"/>
              </a:spcAft>
            </a:pPr>
            <a:r>
              <a:rPr lang="en-IN" b="1" dirty="0">
                <a:latin typeface="Times New Roman" panose="02020603050405020304" pitchFamily="18" charset="0"/>
                <a:ea typeface="Calibri" panose="020F0502020204030204" pitchFamily="34" charset="0"/>
                <a:cs typeface="Latha"/>
              </a:rPr>
              <a:t>Syntax: </a:t>
            </a:r>
            <a:endParaRPr lang="en-US" sz="1600" dirty="0">
              <a:latin typeface="Calibri" panose="020F0502020204030204" pitchFamily="34" charset="0"/>
              <a:ea typeface="Calibri" panose="020F0502020204030204" pitchFamily="34" charset="0"/>
              <a:cs typeface="Latha"/>
            </a:endParaRPr>
          </a:p>
          <a:p>
            <a:pPr>
              <a:lnSpc>
                <a:spcPct val="107000"/>
              </a:lnSpc>
            </a:pPr>
            <a:r>
              <a:rPr lang="en-US" dirty="0">
                <a:solidFill>
                  <a:srgbClr val="444444"/>
                </a:solidFill>
                <a:latin typeface="Times New Roman" panose="02020603050405020304" pitchFamily="18" charset="0"/>
                <a:ea typeface="Times New Roman" panose="02020603050405020304" pitchFamily="18" charset="0"/>
                <a:cs typeface="Latha"/>
              </a:rPr>
              <a:t>while (condition)</a:t>
            </a:r>
            <a:br>
              <a:rPr lang="en-US" dirty="0">
                <a:solidFill>
                  <a:srgbClr val="444444"/>
                </a:solidFill>
                <a:latin typeface="Times New Roman" panose="02020603050405020304" pitchFamily="18" charset="0"/>
                <a:ea typeface="Times New Roman" panose="02020603050405020304" pitchFamily="18" charset="0"/>
                <a:cs typeface="Latha"/>
              </a:rPr>
            </a:br>
            <a:r>
              <a:rPr lang="en-US" dirty="0">
                <a:solidFill>
                  <a:srgbClr val="444444"/>
                </a:solidFill>
                <a:latin typeface="Times New Roman" panose="02020603050405020304" pitchFamily="18" charset="0"/>
                <a:ea typeface="Times New Roman" panose="02020603050405020304" pitchFamily="18" charset="0"/>
                <a:cs typeface="Latha"/>
              </a:rPr>
              <a:t>{ </a:t>
            </a:r>
            <a:endParaRPr lang="en-US" sz="1600" dirty="0">
              <a:latin typeface="Calibri" panose="020F0502020204030204" pitchFamily="34" charset="0"/>
              <a:ea typeface="Calibri" panose="020F0502020204030204" pitchFamily="34" charset="0"/>
              <a:cs typeface="Latha"/>
            </a:endParaRPr>
          </a:p>
          <a:p>
            <a:pPr>
              <a:lnSpc>
                <a:spcPct val="107000"/>
              </a:lnSpc>
            </a:pPr>
            <a:r>
              <a:rPr lang="en-US" dirty="0">
                <a:solidFill>
                  <a:srgbClr val="444444"/>
                </a:solidFill>
                <a:latin typeface="Times New Roman" panose="02020603050405020304" pitchFamily="18" charset="0"/>
                <a:ea typeface="Times New Roman" panose="02020603050405020304" pitchFamily="18" charset="0"/>
                <a:cs typeface="Latha"/>
              </a:rPr>
              <a:t>statements;</a:t>
            </a:r>
            <a:endParaRPr lang="en-US" sz="1600" dirty="0">
              <a:latin typeface="Calibri" panose="020F0502020204030204" pitchFamily="34" charset="0"/>
              <a:ea typeface="Calibri" panose="020F0502020204030204" pitchFamily="34" charset="0"/>
              <a:cs typeface="Latha"/>
            </a:endParaRPr>
          </a:p>
          <a:p>
            <a:pPr>
              <a:lnSpc>
                <a:spcPct val="107000"/>
              </a:lnSpc>
            </a:pPr>
            <a:r>
              <a:rPr lang="en-US" dirty="0">
                <a:solidFill>
                  <a:srgbClr val="444444"/>
                </a:solidFill>
                <a:latin typeface="Times New Roman" panose="02020603050405020304" pitchFamily="18" charset="0"/>
                <a:ea typeface="Times New Roman" panose="02020603050405020304" pitchFamily="18" charset="0"/>
                <a:cs typeface="Latha"/>
              </a:rPr>
              <a:t> }</a:t>
            </a:r>
            <a:endParaRPr lang="en-US" sz="1600" dirty="0">
              <a:latin typeface="Calibri" panose="020F0502020204030204" pitchFamily="34" charset="0"/>
              <a:ea typeface="Times New Roman" panose="02020603050405020304" pitchFamily="18" charset="0"/>
              <a:cs typeface="Latha"/>
            </a:endParaRPr>
          </a:p>
          <a:p>
            <a:pPr>
              <a:lnSpc>
                <a:spcPct val="107000"/>
              </a:lnSpc>
            </a:pPr>
            <a:r>
              <a:rPr lang="en-US" dirty="0">
                <a:solidFill>
                  <a:srgbClr val="444444"/>
                </a:solidFill>
                <a:latin typeface="Times New Roman" panose="02020603050405020304" pitchFamily="18" charset="0"/>
                <a:ea typeface="Times New Roman" panose="02020603050405020304" pitchFamily="18" charset="0"/>
                <a:cs typeface="Latha"/>
              </a:rPr>
              <a:t>where, </a:t>
            </a:r>
            <a:br>
              <a:rPr lang="en-US" dirty="0">
                <a:solidFill>
                  <a:srgbClr val="444444"/>
                </a:solidFill>
                <a:latin typeface="Times New Roman" panose="02020603050405020304" pitchFamily="18" charset="0"/>
                <a:ea typeface="Times New Roman" panose="02020603050405020304" pitchFamily="18" charset="0"/>
                <a:cs typeface="Latha"/>
              </a:rPr>
            </a:br>
            <a:r>
              <a:rPr lang="en-US" dirty="0">
                <a:solidFill>
                  <a:srgbClr val="444444"/>
                </a:solidFill>
                <a:latin typeface="Times New Roman" panose="02020603050405020304" pitchFamily="18" charset="0"/>
                <a:ea typeface="Times New Roman" panose="02020603050405020304" pitchFamily="18" charset="0"/>
                <a:cs typeface="Latha"/>
              </a:rPr>
              <a:t>condition might be a&gt;5, i&lt;10</a:t>
            </a:r>
            <a:endParaRPr lang="en-US" sz="1600" dirty="0">
              <a:effectLst/>
              <a:latin typeface="Calibri" panose="020F0502020204030204" pitchFamily="34" charset="0"/>
              <a:ea typeface="Calibri" panose="020F0502020204030204" pitchFamily="34" charset="0"/>
              <a:cs typeface="Latha"/>
            </a:endParaRPr>
          </a:p>
        </p:txBody>
      </p:sp>
    </p:spTree>
    <p:extLst>
      <p:ext uri="{BB962C8B-B14F-4D97-AF65-F5344CB8AC3E}">
        <p14:creationId xmlns:p14="http://schemas.microsoft.com/office/powerpoint/2010/main" val="1781633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1713" y="1054768"/>
            <a:ext cx="8596668" cy="894347"/>
          </a:xfrm>
        </p:spPr>
        <p:txBody>
          <a:bodyPr/>
          <a:lstStyle/>
          <a:p>
            <a:r>
              <a:rPr lang="en-IN" b="1" dirty="0">
                <a:solidFill>
                  <a:schemeClr val="tx1"/>
                </a:solidFill>
                <a:latin typeface="Bahnschrift" panose="020B0502040204020203" pitchFamily="34" charset="0"/>
              </a:rPr>
              <a:t>The C Character Set:</a:t>
            </a:r>
            <a:endParaRPr lang="en-US" dirty="0">
              <a:solidFill>
                <a:schemeClr val="tx1"/>
              </a:solidFill>
              <a:latin typeface="Bahnschrift" panose="020B0502040204020203" pitchFamily="34" charset="0"/>
            </a:endParaRPr>
          </a:p>
        </p:txBody>
      </p:sp>
      <p:sp>
        <p:nvSpPr>
          <p:cNvPr id="3" name="Content Placeholder 2"/>
          <p:cNvSpPr>
            <a:spLocks noGrp="1"/>
          </p:cNvSpPr>
          <p:nvPr>
            <p:ph idx="1"/>
          </p:nvPr>
        </p:nvSpPr>
        <p:spPr/>
        <p:txBody>
          <a:bodyPr>
            <a:normAutofit/>
          </a:bodyPr>
          <a:lstStyle/>
          <a:p>
            <a:pPr algn="just"/>
            <a:r>
              <a:rPr lang="en-IN" sz="2400" dirty="0">
                <a:latin typeface="Times New Roman" panose="02020603050405020304" pitchFamily="18" charset="0"/>
                <a:cs typeface="Times New Roman" panose="02020603050405020304" pitchFamily="18" charset="0"/>
              </a:rPr>
              <a:t>A character denotes any alphabet, digit or special symbol used to represent information. Figure 1.2 shows the valid alphabets, numbers and special symbols allowed in C.</a:t>
            </a:r>
          </a:p>
          <a:p>
            <a:pPr marL="0" indent="0" algn="just">
              <a:buNone/>
            </a:pPr>
            <a:endParaRPr lang="en-US" sz="2400" dirty="0">
              <a:latin typeface="Times New Roman" panose="02020603050405020304" pitchFamily="18" charset="0"/>
              <a:cs typeface="Times New Roman" panose="02020603050405020304" pitchFamily="18" charset="0"/>
            </a:endParaRPr>
          </a:p>
          <a:p>
            <a:pPr marL="0" indent="0">
              <a:buNone/>
            </a:pPr>
            <a:r>
              <a:rPr lang="en-IN" sz="2000" dirty="0">
                <a:latin typeface="Times New Roman" panose="02020603050405020304" pitchFamily="18" charset="0"/>
                <a:cs typeface="Times New Roman" panose="02020603050405020304" pitchFamily="18" charset="0"/>
              </a:rPr>
              <a:t>Alphabets 		A, B, ….., Y, Z a, b, ……, y, z </a:t>
            </a:r>
            <a:endParaRPr lang="en-US" sz="2000" dirty="0">
              <a:latin typeface="Times New Roman" panose="02020603050405020304" pitchFamily="18" charset="0"/>
              <a:cs typeface="Times New Roman" panose="02020603050405020304" pitchFamily="18" charset="0"/>
            </a:endParaRPr>
          </a:p>
          <a:p>
            <a:pPr marL="0" indent="0">
              <a:buNone/>
            </a:pPr>
            <a:r>
              <a:rPr lang="en-IN" sz="2000" dirty="0">
                <a:latin typeface="Times New Roman" panose="02020603050405020304" pitchFamily="18" charset="0"/>
                <a:cs typeface="Times New Roman" panose="02020603050405020304" pitchFamily="18" charset="0"/>
              </a:rPr>
              <a:t>Digits 			0, 1, 2, 3, 4, 5, 6, 7, 8, 9 </a:t>
            </a:r>
            <a:endParaRPr lang="en-US" sz="2000" dirty="0">
              <a:latin typeface="Times New Roman" panose="02020603050405020304" pitchFamily="18" charset="0"/>
              <a:cs typeface="Times New Roman" panose="02020603050405020304" pitchFamily="18" charset="0"/>
            </a:endParaRPr>
          </a:p>
          <a:p>
            <a:pPr marL="0" indent="0">
              <a:buNone/>
            </a:pPr>
            <a:r>
              <a:rPr lang="en-IN" sz="2000" dirty="0">
                <a:latin typeface="Times New Roman" panose="02020603050405020304" pitchFamily="18" charset="0"/>
                <a:cs typeface="Times New Roman" panose="02020603050405020304" pitchFamily="18" charset="0"/>
              </a:rPr>
              <a:t>Special symbols 	~ ‘ ! @ # % ^ &amp; * ( ) _ - + = | \ { } [ ] : ; " ' &lt;&gt; , . ? /</a:t>
            </a:r>
            <a:endParaRPr lang="en-US" sz="20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
        <p:nvSpPr>
          <p:cNvPr id="5" name="Rectangle 4"/>
          <p:cNvSpPr/>
          <p:nvPr/>
        </p:nvSpPr>
        <p:spPr>
          <a:xfrm>
            <a:off x="5248678" y="6283234"/>
            <a:ext cx="6943322" cy="57476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Dr  M.A. JAMAL MOHAMED YASEEN ZUBEIR JMC TRICHY</a:t>
            </a:r>
          </a:p>
        </p:txBody>
      </p:sp>
      <p:pic>
        <p:nvPicPr>
          <p:cNvPr id="6" name="Picture 5"/>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495911" y="518984"/>
            <a:ext cx="1924050" cy="1819275"/>
          </a:xfrm>
          <a:prstGeom prst="rect">
            <a:avLst/>
          </a:prstGeom>
        </p:spPr>
      </p:pic>
      <p:sp>
        <p:nvSpPr>
          <p:cNvPr id="7" name="Rectangle 6"/>
          <p:cNvSpPr/>
          <p:nvPr/>
        </p:nvSpPr>
        <p:spPr>
          <a:xfrm>
            <a:off x="0" y="0"/>
            <a:ext cx="5434149" cy="51898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PROGRAMMING IN C</a:t>
            </a:r>
          </a:p>
        </p:txBody>
      </p:sp>
    </p:spTree>
    <p:extLst>
      <p:ext uri="{BB962C8B-B14F-4D97-AF65-F5344CB8AC3E}">
        <p14:creationId xmlns:p14="http://schemas.microsoft.com/office/powerpoint/2010/main" val="3908606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nodeType="withEffect">
                                  <p:stCondLst>
                                    <p:cond delay="0"/>
                                  </p:stCondLst>
                                  <p:childTnLst>
                                    <p:animScale>
                                      <p:cBhvr>
                                        <p:cTn id="6" dur="2000" fill="hold"/>
                                        <p:tgtEl>
                                          <p:spTgt spid="7">
                                            <p:txEl>
                                              <p:pRg st="0" end="0"/>
                                            </p:txEl>
                                          </p:spTgt>
                                        </p:tgtEl>
                                      </p:cBhvr>
                                      <p:by x="150000" y="150000"/>
                                    </p:animScale>
                                  </p:childTnLst>
                                </p:cTn>
                              </p:par>
                              <p:par>
                                <p:cTn id="7" presetID="26" presetClass="emph" presetSubtype="0" repeatCount="indefinite" fill="hold" nodeType="withEffect">
                                  <p:stCondLst>
                                    <p:cond delay="0"/>
                                  </p:stCondLst>
                                  <p:childTnLst>
                                    <p:animEffect transition="out" filter="fade">
                                      <p:cBhvr>
                                        <p:cTn id="8" dur="2000" tmFilter="0, 0; .2, .5; .8, .5; 1, 0"/>
                                        <p:tgtEl>
                                          <p:spTgt spid="6"/>
                                        </p:tgtEl>
                                      </p:cBhvr>
                                    </p:animEffect>
                                    <p:animScale>
                                      <p:cBhvr>
                                        <p:cTn id="9" dur="1000" autoRev="1" fill="hold"/>
                                        <p:tgtEl>
                                          <p:spTgt spid="6"/>
                                        </p:tgtEl>
                                      </p:cBhvr>
                                      <p:by x="105000" y="105000"/>
                                    </p:animScale>
                                  </p:childTnLst>
                                </p:cTn>
                              </p:par>
                              <p:par>
                                <p:cTn id="10" presetID="16" presetClass="entr" presetSubtype="21" repeatCount="indefinite"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45168"/>
            <a:ext cx="8596668" cy="6136105"/>
          </a:xfrm>
        </p:spPr>
        <p:txBody>
          <a:bodyPr>
            <a:normAutofit/>
          </a:bodyPr>
          <a:lstStyle/>
          <a:p>
            <a:pPr marL="0" indent="0">
              <a:buNone/>
            </a:pPr>
            <a:r>
              <a:rPr lang="en-US" dirty="0">
                <a:latin typeface="Times New Roman" panose="02020603050405020304" pitchFamily="18" charset="0"/>
                <a:cs typeface="Times New Roman" panose="02020603050405020304" pitchFamily="18" charset="0"/>
              </a:rPr>
              <a:t>Example:</a:t>
            </a:r>
          </a:p>
          <a:p>
            <a:pPr marL="0" indent="0">
              <a:buNone/>
            </a:pPr>
            <a:r>
              <a:rPr lang="en-US" dirty="0">
                <a:latin typeface="Times New Roman" panose="02020603050405020304" pitchFamily="18" charset="0"/>
                <a:cs typeface="Times New Roman" panose="02020603050405020304" pitchFamily="18" charset="0"/>
              </a:rPr>
              <a:t>		#include &lt;</a:t>
            </a:r>
            <a:r>
              <a:rPr lang="en-US" dirty="0" err="1">
                <a:latin typeface="Times New Roman" panose="02020603050405020304" pitchFamily="18" charset="0"/>
                <a:cs typeface="Times New Roman" panose="02020603050405020304" pitchFamily="18" charset="0"/>
              </a:rPr>
              <a:t>stdio.h</a:t>
            </a:r>
            <a:r>
              <a:rPr lang="en-US" dirty="0">
                <a:latin typeface="Times New Roman" panose="02020603050405020304" pitchFamily="18" charset="0"/>
                <a:cs typeface="Times New Roman" panose="02020603050405020304" pitchFamily="18" charset="0"/>
              </a:rPr>
              <a:t>&gt;</a:t>
            </a:r>
          </a:p>
          <a:p>
            <a:pPr marL="0" indent="0">
              <a:buNone/>
            </a:pPr>
            <a:r>
              <a:rPr lang="en-US" dirty="0">
                <a:latin typeface="Times New Roman" panose="02020603050405020304" pitchFamily="18" charset="0"/>
                <a:cs typeface="Times New Roman" panose="02020603050405020304" pitchFamily="18" charset="0"/>
              </a:rPr>
              <a:t>		int main()</a:t>
            </a:r>
          </a:p>
          <a:p>
            <a:pPr marL="0" indent="0">
              <a:buNone/>
            </a:pP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			int count=1;</a:t>
            </a:r>
          </a:p>
          <a:p>
            <a:pPr marL="0" indent="0">
              <a:buNone/>
            </a:pPr>
            <a:r>
              <a:rPr lang="en-US" dirty="0">
                <a:latin typeface="Times New Roman" panose="02020603050405020304" pitchFamily="18" charset="0"/>
                <a:cs typeface="Times New Roman" panose="02020603050405020304" pitchFamily="18" charset="0"/>
              </a:rPr>
              <a:t>			while (count &lt;= 4)</a:t>
            </a:r>
          </a:p>
          <a:p>
            <a:pPr marL="0" indent="0">
              <a:buNone/>
            </a:pP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printf</a:t>
            </a:r>
            <a:r>
              <a:rPr lang="en-US" dirty="0">
                <a:latin typeface="Times New Roman" panose="02020603050405020304" pitchFamily="18" charset="0"/>
                <a:cs typeface="Times New Roman" panose="02020603050405020304" pitchFamily="18" charset="0"/>
              </a:rPr>
              <a:t>("%d ", count);</a:t>
            </a:r>
          </a:p>
          <a:p>
            <a:pPr marL="0" indent="0">
              <a:buNone/>
            </a:pPr>
            <a:r>
              <a:rPr lang="en-US" dirty="0">
                <a:latin typeface="Times New Roman" panose="02020603050405020304" pitchFamily="18" charset="0"/>
                <a:cs typeface="Times New Roman" panose="02020603050405020304" pitchFamily="18" charset="0"/>
              </a:rPr>
              <a:t>		count++;</a:t>
            </a:r>
          </a:p>
          <a:p>
            <a:pPr marL="0" indent="0">
              <a:buNone/>
            </a:pP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 		  return 0;</a:t>
            </a:r>
          </a:p>
          <a:p>
            <a:pPr marL="0" indent="0">
              <a:buNone/>
            </a:pP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o/p:</a:t>
            </a:r>
          </a:p>
          <a:p>
            <a:pPr marL="0" indent="0">
              <a:buNone/>
            </a:pPr>
            <a:r>
              <a:rPr lang="en-US" dirty="0">
                <a:latin typeface="Times New Roman" panose="02020603050405020304" pitchFamily="18" charset="0"/>
                <a:cs typeface="Times New Roman" panose="02020603050405020304" pitchFamily="18" charset="0"/>
              </a:rPr>
              <a:t>1 2 3 4</a:t>
            </a:r>
          </a:p>
        </p:txBody>
      </p:sp>
    </p:spTree>
    <p:extLst>
      <p:ext uri="{BB962C8B-B14F-4D97-AF65-F5344CB8AC3E}">
        <p14:creationId xmlns:p14="http://schemas.microsoft.com/office/powerpoint/2010/main" val="32214395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9050" y="440073"/>
            <a:ext cx="8596668" cy="5984790"/>
          </a:xfrm>
        </p:spPr>
        <p:txBody>
          <a:bodyPr/>
          <a:lstStyle/>
          <a:p>
            <a:r>
              <a:rPr lang="en-IN" b="1" dirty="0"/>
              <a:t>Flow chart:</a:t>
            </a:r>
            <a:endParaRPr lang="en-US" dirty="0"/>
          </a:p>
        </p:txBody>
      </p:sp>
      <p:pic>
        <p:nvPicPr>
          <p:cNvPr id="4" name="Picture 3" descr="C:\Users\Elcot\Downloads\while_loop_C.jpg"/>
          <p:cNvPicPr/>
          <p:nvPr/>
        </p:nvPicPr>
        <p:blipFill>
          <a:blip r:embed="rId2"/>
          <a:srcRect/>
          <a:stretch>
            <a:fillRect/>
          </a:stretch>
        </p:blipFill>
        <p:spPr bwMode="auto">
          <a:xfrm>
            <a:off x="3117431" y="309812"/>
            <a:ext cx="3680411" cy="2661987"/>
          </a:xfrm>
          <a:prstGeom prst="rect">
            <a:avLst/>
          </a:prstGeom>
          <a:noFill/>
          <a:ln w="9525">
            <a:noFill/>
            <a:miter lim="800000"/>
            <a:headEnd/>
            <a:tailEnd/>
          </a:ln>
        </p:spPr>
      </p:pic>
      <p:sp>
        <p:nvSpPr>
          <p:cNvPr id="5" name="Rectangle 4"/>
          <p:cNvSpPr/>
          <p:nvPr/>
        </p:nvSpPr>
        <p:spPr>
          <a:xfrm>
            <a:off x="1195137" y="3342630"/>
            <a:ext cx="6096000" cy="3325013"/>
          </a:xfrm>
          <a:prstGeom prst="rect">
            <a:avLst/>
          </a:prstGeom>
        </p:spPr>
        <p:txBody>
          <a:bodyPr>
            <a:spAutoFit/>
          </a:bodyPr>
          <a:lstStyle/>
          <a:p>
            <a:pPr>
              <a:lnSpc>
                <a:spcPct val="107000"/>
              </a:lnSpc>
              <a:spcAft>
                <a:spcPts val="800"/>
              </a:spcAft>
            </a:pPr>
            <a:r>
              <a:rPr lang="en-IN" b="1" dirty="0">
                <a:latin typeface="Times New Roman" panose="02020603050405020304" pitchFamily="18" charset="0"/>
                <a:ea typeface="Calibri" panose="020F0502020204030204" pitchFamily="34" charset="0"/>
                <a:cs typeface="Latha"/>
              </a:rPr>
              <a:t>3.do…while loop;</a:t>
            </a:r>
            <a:endParaRPr lang="en-US" sz="1600" dirty="0">
              <a:latin typeface="Calibri" panose="020F0502020204030204" pitchFamily="34" charset="0"/>
              <a:ea typeface="Calibri" panose="020F0502020204030204" pitchFamily="34" charset="0"/>
              <a:cs typeface="Latha"/>
            </a:endParaRPr>
          </a:p>
          <a:p>
            <a:pPr algn="just">
              <a:lnSpc>
                <a:spcPct val="107000"/>
              </a:lnSpc>
              <a:spcAft>
                <a:spcPts val="800"/>
              </a:spcAft>
            </a:pPr>
            <a:r>
              <a:rPr lang="en-IN" dirty="0">
                <a:solidFill>
                  <a:srgbClr val="444444"/>
                </a:solidFill>
                <a:latin typeface="Times New Roman" panose="02020603050405020304" pitchFamily="18" charset="0"/>
                <a:ea typeface="Calibri" panose="020F0502020204030204" pitchFamily="34" charset="0"/>
                <a:cs typeface="Latha"/>
              </a:rPr>
              <a:t>In </a:t>
            </a:r>
            <a:r>
              <a:rPr lang="en-IN" dirty="0" err="1">
                <a:solidFill>
                  <a:srgbClr val="444444"/>
                </a:solidFill>
                <a:latin typeface="Times New Roman" panose="02020603050405020304" pitchFamily="18" charset="0"/>
                <a:ea typeface="Calibri" panose="020F0502020204030204" pitchFamily="34" charset="0"/>
                <a:cs typeface="Latha"/>
              </a:rPr>
              <a:t>do..while</a:t>
            </a:r>
            <a:r>
              <a:rPr lang="en-IN" dirty="0">
                <a:solidFill>
                  <a:srgbClr val="444444"/>
                </a:solidFill>
                <a:latin typeface="Times New Roman" panose="02020603050405020304" pitchFamily="18" charset="0"/>
                <a:ea typeface="Calibri" panose="020F0502020204030204" pitchFamily="34" charset="0"/>
                <a:cs typeface="Latha"/>
              </a:rPr>
              <a:t> loop control statement, while loop is executed irrespective of the condition for first time. Then 2</a:t>
            </a:r>
            <a:r>
              <a:rPr lang="en-IN" baseline="30000" dirty="0">
                <a:solidFill>
                  <a:srgbClr val="444444"/>
                </a:solidFill>
                <a:latin typeface="Times New Roman" panose="02020603050405020304" pitchFamily="18" charset="0"/>
                <a:ea typeface="Calibri" panose="020F0502020204030204" pitchFamily="34" charset="0"/>
                <a:cs typeface="Latha"/>
              </a:rPr>
              <a:t>nd</a:t>
            </a:r>
            <a:r>
              <a:rPr lang="en-IN" dirty="0">
                <a:solidFill>
                  <a:srgbClr val="444444"/>
                </a:solidFill>
                <a:latin typeface="Times New Roman" panose="02020603050405020304" pitchFamily="18" charset="0"/>
                <a:ea typeface="Calibri" panose="020F0502020204030204" pitchFamily="34" charset="0"/>
                <a:cs typeface="Latha"/>
              </a:rPr>
              <a:t> time onwards, loop is executed until condition becomes false.</a:t>
            </a:r>
            <a:endParaRPr lang="en-US" sz="1600" dirty="0">
              <a:latin typeface="Calibri" panose="020F0502020204030204" pitchFamily="34" charset="0"/>
              <a:ea typeface="Calibri" panose="020F0502020204030204" pitchFamily="34" charset="0"/>
              <a:cs typeface="Latha"/>
            </a:endParaRPr>
          </a:p>
          <a:p>
            <a:pPr>
              <a:lnSpc>
                <a:spcPct val="107000"/>
              </a:lnSpc>
              <a:spcAft>
                <a:spcPts val="800"/>
              </a:spcAft>
            </a:pPr>
            <a:r>
              <a:rPr lang="en-IN" b="1" dirty="0">
                <a:latin typeface="Times New Roman" panose="02020603050405020304" pitchFamily="18" charset="0"/>
                <a:ea typeface="Calibri" panose="020F0502020204030204" pitchFamily="34" charset="0"/>
                <a:cs typeface="Latha"/>
              </a:rPr>
              <a:t>Syntax:</a:t>
            </a:r>
            <a:endParaRPr lang="en-US" sz="1600" dirty="0">
              <a:latin typeface="Calibri" panose="020F0502020204030204" pitchFamily="34" charset="0"/>
              <a:ea typeface="Calibri" panose="020F0502020204030204" pitchFamily="34" charset="0"/>
              <a:cs typeface="Latha"/>
            </a:endParaRPr>
          </a:p>
          <a:p>
            <a:pPr>
              <a:lnSpc>
                <a:spcPct val="107000"/>
              </a:lnSpc>
            </a:pPr>
            <a:r>
              <a:rPr lang="en-US" dirty="0">
                <a:solidFill>
                  <a:srgbClr val="444444"/>
                </a:solidFill>
                <a:latin typeface="Times New Roman" panose="02020603050405020304" pitchFamily="18" charset="0"/>
                <a:ea typeface="Times New Roman" panose="02020603050405020304" pitchFamily="18" charset="0"/>
                <a:cs typeface="Latha"/>
              </a:rPr>
              <a:t>do </a:t>
            </a:r>
            <a:endParaRPr lang="en-US" sz="1600" dirty="0">
              <a:latin typeface="Calibri" panose="020F0502020204030204" pitchFamily="34" charset="0"/>
              <a:ea typeface="Calibri" panose="020F0502020204030204" pitchFamily="34" charset="0"/>
              <a:cs typeface="Latha"/>
            </a:endParaRPr>
          </a:p>
          <a:p>
            <a:pPr>
              <a:lnSpc>
                <a:spcPct val="107000"/>
              </a:lnSpc>
            </a:pPr>
            <a:r>
              <a:rPr lang="en-US" dirty="0">
                <a:solidFill>
                  <a:srgbClr val="444444"/>
                </a:solidFill>
                <a:latin typeface="Times New Roman" panose="02020603050405020304" pitchFamily="18" charset="0"/>
                <a:ea typeface="Times New Roman" panose="02020603050405020304" pitchFamily="18" charset="0"/>
                <a:cs typeface="Latha"/>
              </a:rPr>
              <a:t>{</a:t>
            </a:r>
            <a:endParaRPr lang="en-US" sz="1600" dirty="0">
              <a:latin typeface="Calibri" panose="020F0502020204030204" pitchFamily="34" charset="0"/>
              <a:ea typeface="Calibri" panose="020F0502020204030204" pitchFamily="34" charset="0"/>
              <a:cs typeface="Latha"/>
            </a:endParaRPr>
          </a:p>
          <a:p>
            <a:pPr>
              <a:lnSpc>
                <a:spcPct val="107000"/>
              </a:lnSpc>
            </a:pPr>
            <a:r>
              <a:rPr lang="en-US" dirty="0">
                <a:solidFill>
                  <a:srgbClr val="444444"/>
                </a:solidFill>
                <a:latin typeface="Times New Roman" panose="02020603050405020304" pitchFamily="18" charset="0"/>
                <a:ea typeface="Times New Roman" panose="02020603050405020304" pitchFamily="18" charset="0"/>
                <a:cs typeface="Latha"/>
              </a:rPr>
              <a:t> statements;</a:t>
            </a:r>
            <a:endParaRPr lang="en-US" sz="1600" dirty="0">
              <a:latin typeface="Calibri" panose="020F0502020204030204" pitchFamily="34" charset="0"/>
              <a:ea typeface="Calibri" panose="020F0502020204030204" pitchFamily="34" charset="0"/>
              <a:cs typeface="Latha"/>
            </a:endParaRPr>
          </a:p>
          <a:p>
            <a:r>
              <a:rPr lang="en-US" dirty="0">
                <a:solidFill>
                  <a:srgbClr val="444444"/>
                </a:solidFill>
                <a:latin typeface="Times New Roman" panose="02020603050405020304" pitchFamily="18" charset="0"/>
                <a:ea typeface="Times New Roman" panose="02020603050405020304" pitchFamily="18" charset="0"/>
              </a:rPr>
              <a:t> }</a:t>
            </a:r>
            <a:br>
              <a:rPr lang="en-US" dirty="0">
                <a:solidFill>
                  <a:srgbClr val="444444"/>
                </a:solidFill>
                <a:latin typeface="Times New Roman" panose="02020603050405020304" pitchFamily="18" charset="0"/>
                <a:ea typeface="Times New Roman" panose="02020603050405020304" pitchFamily="18" charset="0"/>
              </a:rPr>
            </a:br>
            <a:r>
              <a:rPr lang="en-US" dirty="0">
                <a:solidFill>
                  <a:srgbClr val="444444"/>
                </a:solidFill>
                <a:latin typeface="Times New Roman" panose="02020603050405020304" pitchFamily="18" charset="0"/>
                <a:ea typeface="Times New Roman" panose="02020603050405020304" pitchFamily="18" charset="0"/>
              </a:rPr>
              <a:t>while (condition);</a:t>
            </a:r>
            <a:endParaRPr lang="en-US" dirty="0"/>
          </a:p>
        </p:txBody>
      </p:sp>
    </p:spTree>
    <p:extLst>
      <p:ext uri="{BB962C8B-B14F-4D97-AF65-F5344CB8AC3E}">
        <p14:creationId xmlns:p14="http://schemas.microsoft.com/office/powerpoint/2010/main" val="13043187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21105"/>
            <a:ext cx="8596668" cy="5620257"/>
          </a:xfrm>
        </p:spPr>
        <p:txBody>
          <a:bodyPr>
            <a:normAutofit fontScale="92500" lnSpcReduction="10000"/>
          </a:bodyPr>
          <a:lstStyle/>
          <a:p>
            <a:pPr marL="0" indent="0">
              <a:buNone/>
            </a:pPr>
            <a:r>
              <a:rPr lang="en-US" b="1" dirty="0">
                <a:latin typeface="Times New Roman" panose="02020603050405020304" pitchFamily="18" charset="0"/>
                <a:cs typeface="Times New Roman" panose="02020603050405020304" pitchFamily="18" charset="0"/>
              </a:rPr>
              <a:t>Example:</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#include &lt;</a:t>
            </a:r>
            <a:r>
              <a:rPr lang="en-US" dirty="0" err="1">
                <a:latin typeface="Times New Roman" panose="02020603050405020304" pitchFamily="18" charset="0"/>
                <a:cs typeface="Times New Roman" panose="02020603050405020304" pitchFamily="18" charset="0"/>
              </a:rPr>
              <a:t>stdio.h</a:t>
            </a:r>
            <a:r>
              <a:rPr lang="en-US" dirty="0">
                <a:latin typeface="Times New Roman" panose="02020603050405020304" pitchFamily="18" charset="0"/>
                <a:cs typeface="Times New Roman" panose="02020603050405020304" pitchFamily="18" charset="0"/>
              </a:rPr>
              <a:t>&gt;</a:t>
            </a:r>
          </a:p>
          <a:p>
            <a:pPr marL="0" indent="0">
              <a:buNone/>
            </a:pPr>
            <a:r>
              <a:rPr lang="en-US" dirty="0">
                <a:latin typeface="Times New Roman" panose="02020603050405020304" pitchFamily="18" charset="0"/>
                <a:cs typeface="Times New Roman" panose="02020603050405020304" pitchFamily="18" charset="0"/>
              </a:rPr>
              <a:t>		int main ()</a:t>
            </a:r>
          </a:p>
          <a:p>
            <a:pPr marL="0" indent="0">
              <a:buNone/>
            </a:pP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			/* local variable definition */	</a:t>
            </a:r>
          </a:p>
          <a:p>
            <a:pPr marL="0" indent="0">
              <a:buNone/>
            </a:pPr>
            <a:r>
              <a:rPr lang="en-US" dirty="0">
                <a:latin typeface="Times New Roman" panose="02020603050405020304" pitchFamily="18" charset="0"/>
                <a:cs typeface="Times New Roman" panose="02020603050405020304" pitchFamily="18" charset="0"/>
              </a:rPr>
              <a:t>			int a = 10;</a:t>
            </a:r>
          </a:p>
          <a:p>
            <a:pPr marL="0" indent="0">
              <a:buNone/>
            </a:pPr>
            <a:r>
              <a:rPr lang="en-US" dirty="0">
                <a:latin typeface="Times New Roman" panose="02020603050405020304" pitchFamily="18" charset="0"/>
                <a:cs typeface="Times New Roman" panose="02020603050405020304" pitchFamily="18" charset="0"/>
              </a:rPr>
              <a:t>			/* do loop execution */</a:t>
            </a:r>
          </a:p>
          <a:p>
            <a:pPr marL="0" indent="0">
              <a:buNone/>
            </a:pPr>
            <a:r>
              <a:rPr lang="en-US" dirty="0">
                <a:latin typeface="Times New Roman" panose="02020603050405020304" pitchFamily="18" charset="0"/>
                <a:cs typeface="Times New Roman" panose="02020603050405020304" pitchFamily="18" charset="0"/>
              </a:rPr>
              <a:t>		do</a:t>
            </a:r>
          </a:p>
          <a:p>
            <a:pPr marL="0" indent="0">
              <a:buNone/>
            </a:pP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printf</a:t>
            </a:r>
            <a:r>
              <a:rPr lang="en-US" dirty="0">
                <a:latin typeface="Times New Roman" panose="02020603050405020304" pitchFamily="18" charset="0"/>
                <a:cs typeface="Times New Roman" panose="02020603050405020304" pitchFamily="18" charset="0"/>
              </a:rPr>
              <a:t>("value of a: %d\n", a);</a:t>
            </a:r>
          </a:p>
          <a:p>
            <a:pPr marL="0" indent="0">
              <a:buNone/>
            </a:pPr>
            <a:r>
              <a:rPr lang="en-US" dirty="0">
                <a:latin typeface="Times New Roman" panose="02020603050405020304" pitchFamily="18" charset="0"/>
                <a:cs typeface="Times New Roman" panose="02020603050405020304" pitchFamily="18" charset="0"/>
              </a:rPr>
              <a:t>		a = a + 1;</a:t>
            </a:r>
          </a:p>
          <a:p>
            <a:pPr marL="0" indent="0">
              <a:buNone/>
            </a:pP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		while( a &lt; 20 );</a:t>
            </a:r>
          </a:p>
          <a:p>
            <a:pPr marL="0" indent="0">
              <a:buNone/>
            </a:pPr>
            <a:r>
              <a:rPr lang="en-US" dirty="0">
                <a:latin typeface="Times New Roman" panose="02020603050405020304" pitchFamily="18" charset="0"/>
                <a:cs typeface="Times New Roman" panose="02020603050405020304" pitchFamily="18" charset="0"/>
              </a:rPr>
              <a:t>    		return 0;</a:t>
            </a:r>
          </a:p>
          <a:p>
            <a:pPr marL="0" indent="0">
              <a:buNone/>
            </a:pPr>
            <a:r>
              <a:rPr lang="en-US" dirty="0">
                <a:latin typeface="Times New Roman" panose="02020603050405020304" pitchFamily="18" charset="0"/>
                <a:cs typeface="Times New Roman" panose="02020603050405020304" pitchFamily="18" charset="0"/>
              </a:rPr>
              <a:t>		}</a:t>
            </a:r>
          </a:p>
        </p:txBody>
      </p:sp>
      <p:sp>
        <p:nvSpPr>
          <p:cNvPr id="4" name="TextBox 3"/>
          <p:cNvSpPr txBox="1"/>
          <p:nvPr/>
        </p:nvSpPr>
        <p:spPr>
          <a:xfrm>
            <a:off x="5606716" y="2864164"/>
            <a:ext cx="3320716" cy="3416320"/>
          </a:xfrm>
          <a:prstGeom prst="rect">
            <a:avLst/>
          </a:prstGeom>
          <a:noFill/>
        </p:spPr>
        <p:txBody>
          <a:bodyPr wrap="square" rtlCol="0">
            <a:spAutoFit/>
          </a:bodyPr>
          <a:lstStyle/>
          <a:p>
            <a:r>
              <a:rPr lang="en-US" b="1" dirty="0"/>
              <a:t>o/p:</a:t>
            </a:r>
            <a:endParaRPr lang="en-US" dirty="0"/>
          </a:p>
          <a:p>
            <a:r>
              <a:rPr lang="en-US" dirty="0"/>
              <a:t>value of a: 10</a:t>
            </a:r>
          </a:p>
          <a:p>
            <a:r>
              <a:rPr lang="en-US" dirty="0"/>
              <a:t>value of a: 11</a:t>
            </a:r>
          </a:p>
          <a:p>
            <a:r>
              <a:rPr lang="en-US" dirty="0"/>
              <a:t>value of a: 12</a:t>
            </a:r>
          </a:p>
          <a:p>
            <a:r>
              <a:rPr lang="en-US" dirty="0"/>
              <a:t>value of a: 13</a:t>
            </a:r>
          </a:p>
          <a:p>
            <a:r>
              <a:rPr lang="en-US" dirty="0"/>
              <a:t>value of a: 14</a:t>
            </a:r>
          </a:p>
          <a:p>
            <a:r>
              <a:rPr lang="en-US" dirty="0"/>
              <a:t>value of a: 15</a:t>
            </a:r>
          </a:p>
          <a:p>
            <a:r>
              <a:rPr lang="en-US" dirty="0"/>
              <a:t>value of a: 16</a:t>
            </a:r>
          </a:p>
          <a:p>
            <a:r>
              <a:rPr lang="en-US" dirty="0"/>
              <a:t>value of a: 17</a:t>
            </a:r>
          </a:p>
          <a:p>
            <a:r>
              <a:rPr lang="en-US" dirty="0"/>
              <a:t>value of a: 18</a:t>
            </a:r>
          </a:p>
          <a:p>
            <a:r>
              <a:rPr lang="en-US" dirty="0"/>
              <a:t>value of a: 19</a:t>
            </a:r>
          </a:p>
          <a:p>
            <a:endParaRPr lang="en-US" dirty="0"/>
          </a:p>
        </p:txBody>
      </p:sp>
    </p:spTree>
    <p:extLst>
      <p:ext uri="{BB962C8B-B14F-4D97-AF65-F5344CB8AC3E}">
        <p14:creationId xmlns:p14="http://schemas.microsoft.com/office/powerpoint/2010/main" val="8255576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4828" y="884237"/>
            <a:ext cx="8596668" cy="3880773"/>
          </a:xfrm>
        </p:spPr>
        <p:txBody>
          <a:bodyPr/>
          <a:lstStyle/>
          <a:p>
            <a:r>
              <a:rPr lang="en-US" b="1" dirty="0"/>
              <a:t>Flow chart:</a:t>
            </a:r>
            <a:endParaRPr lang="en-US" dirty="0"/>
          </a:p>
          <a:p>
            <a:endParaRPr lang="en-US" dirty="0"/>
          </a:p>
        </p:txBody>
      </p:sp>
      <p:pic>
        <p:nvPicPr>
          <p:cNvPr id="4" name="Picture 3" descr="C:\Users\Elcot\Downloads\do-while_C.jpg"/>
          <p:cNvPicPr/>
          <p:nvPr/>
        </p:nvPicPr>
        <p:blipFill>
          <a:blip r:embed="rId2"/>
          <a:srcRect/>
          <a:stretch>
            <a:fillRect/>
          </a:stretch>
        </p:blipFill>
        <p:spPr bwMode="auto">
          <a:xfrm>
            <a:off x="1119546" y="1404897"/>
            <a:ext cx="3663616" cy="3118975"/>
          </a:xfrm>
          <a:prstGeom prst="rect">
            <a:avLst/>
          </a:prstGeom>
          <a:noFill/>
          <a:ln w="9525">
            <a:noFill/>
            <a:miter lim="800000"/>
            <a:headEnd/>
            <a:tailEnd/>
          </a:ln>
        </p:spPr>
      </p:pic>
      <p:sp>
        <p:nvSpPr>
          <p:cNvPr id="5" name="Rectangle 4"/>
          <p:cNvSpPr/>
          <p:nvPr/>
        </p:nvSpPr>
        <p:spPr>
          <a:xfrm>
            <a:off x="5248678" y="6283234"/>
            <a:ext cx="6943322" cy="57476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Dr  M.A. JAMAL MOHAMED YASEEN ZUBEIR JMC TRICHY</a:t>
            </a:r>
          </a:p>
        </p:txBody>
      </p:sp>
      <p:pic>
        <p:nvPicPr>
          <p:cNvPr id="6" name="Picture 5"/>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495911" y="518984"/>
            <a:ext cx="1924050" cy="1819275"/>
          </a:xfrm>
          <a:prstGeom prst="rect">
            <a:avLst/>
          </a:prstGeom>
        </p:spPr>
      </p:pic>
      <p:sp>
        <p:nvSpPr>
          <p:cNvPr id="7" name="Rectangle 6"/>
          <p:cNvSpPr/>
          <p:nvPr/>
        </p:nvSpPr>
        <p:spPr>
          <a:xfrm>
            <a:off x="0" y="0"/>
            <a:ext cx="5434149" cy="51898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PROGRAMMING IN C</a:t>
            </a:r>
          </a:p>
        </p:txBody>
      </p:sp>
    </p:spTree>
    <p:extLst>
      <p:ext uri="{BB962C8B-B14F-4D97-AF65-F5344CB8AC3E}">
        <p14:creationId xmlns:p14="http://schemas.microsoft.com/office/powerpoint/2010/main" val="3295578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nodeType="withEffect">
                                  <p:stCondLst>
                                    <p:cond delay="0"/>
                                  </p:stCondLst>
                                  <p:childTnLst>
                                    <p:animScale>
                                      <p:cBhvr>
                                        <p:cTn id="6" dur="2000" fill="hold"/>
                                        <p:tgtEl>
                                          <p:spTgt spid="7">
                                            <p:txEl>
                                              <p:pRg st="0" end="0"/>
                                            </p:txEl>
                                          </p:spTgt>
                                        </p:tgtEl>
                                      </p:cBhvr>
                                      <p:by x="150000" y="150000"/>
                                    </p:animScale>
                                  </p:childTnLst>
                                </p:cTn>
                              </p:par>
                              <p:par>
                                <p:cTn id="7" presetID="26" presetClass="emph" presetSubtype="0" repeatCount="indefinite" fill="hold" nodeType="withEffect">
                                  <p:stCondLst>
                                    <p:cond delay="0"/>
                                  </p:stCondLst>
                                  <p:childTnLst>
                                    <p:animEffect transition="out" filter="fade">
                                      <p:cBhvr>
                                        <p:cTn id="8" dur="2000" tmFilter="0, 0; .2, .5; .8, .5; 1, 0"/>
                                        <p:tgtEl>
                                          <p:spTgt spid="6"/>
                                        </p:tgtEl>
                                      </p:cBhvr>
                                    </p:animEffect>
                                    <p:animScale>
                                      <p:cBhvr>
                                        <p:cTn id="9" dur="1000" autoRev="1" fill="hold"/>
                                        <p:tgtEl>
                                          <p:spTgt spid="6"/>
                                        </p:tgtEl>
                                      </p:cBhvr>
                                      <p:by x="105000" y="105000"/>
                                    </p:animScale>
                                  </p:childTnLst>
                                </p:cTn>
                              </p:par>
                              <p:par>
                                <p:cTn id="10" presetID="16" presetClass="entr" presetSubtype="21" repeatCount="indefinite"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86063"/>
          </a:xfrm>
        </p:spPr>
        <p:txBody>
          <a:bodyPr/>
          <a:lstStyle/>
          <a:p>
            <a:r>
              <a:rPr lang="en-IN" b="1" dirty="0">
                <a:solidFill>
                  <a:schemeClr val="tx1"/>
                </a:solidFill>
                <a:latin typeface="Bahnschrift" panose="020B0502040204020203" pitchFamily="34" charset="0"/>
              </a:rPr>
              <a:t>Constants:</a:t>
            </a:r>
            <a:endParaRPr lang="en-US" dirty="0">
              <a:solidFill>
                <a:schemeClr val="tx1"/>
              </a:solidFill>
              <a:latin typeface="Bahnschrift" panose="020B0502040204020203" pitchFamily="34" charset="0"/>
            </a:endParaRPr>
          </a:p>
        </p:txBody>
      </p:sp>
      <p:sp>
        <p:nvSpPr>
          <p:cNvPr id="3" name="Content Placeholder 2"/>
          <p:cNvSpPr>
            <a:spLocks noGrp="1"/>
          </p:cNvSpPr>
          <p:nvPr>
            <p:ph idx="1"/>
          </p:nvPr>
        </p:nvSpPr>
        <p:spPr>
          <a:xfrm>
            <a:off x="677334" y="1624263"/>
            <a:ext cx="8596668" cy="4417099"/>
          </a:xfrm>
        </p:spPr>
        <p:txBody>
          <a:bodyPr>
            <a:normAutofit/>
          </a:bodyPr>
          <a:lstStyle/>
          <a:p>
            <a:pPr lvl="0" algn="just" fontAlgn="base"/>
            <a:r>
              <a:rPr lang="en-IN" dirty="0">
                <a:latin typeface="Times New Roman" panose="02020603050405020304" pitchFamily="18" charset="0"/>
                <a:cs typeface="Times New Roman" panose="02020603050405020304" pitchFamily="18" charset="0"/>
              </a:rPr>
              <a:t>C Constants are also like normal variables. But, only difference is, their values can not be modified by the program once they are defined.</a:t>
            </a:r>
            <a:endParaRPr lang="en-US" dirty="0">
              <a:latin typeface="Times New Roman" panose="02020603050405020304" pitchFamily="18" charset="0"/>
              <a:cs typeface="Times New Roman" panose="02020603050405020304" pitchFamily="18" charset="0"/>
            </a:endParaRPr>
          </a:p>
          <a:p>
            <a:pPr lvl="0" algn="just" fontAlgn="base"/>
            <a:r>
              <a:rPr lang="en-IN" dirty="0">
                <a:latin typeface="Times New Roman" panose="02020603050405020304" pitchFamily="18" charset="0"/>
                <a:cs typeface="Times New Roman" panose="02020603050405020304" pitchFamily="18" charset="0"/>
              </a:rPr>
              <a:t>Constants refer to fixed values. They are also called as literals</a:t>
            </a:r>
            <a:endParaRPr lang="en-US" dirty="0">
              <a:latin typeface="Times New Roman" panose="02020603050405020304" pitchFamily="18" charset="0"/>
              <a:cs typeface="Times New Roman" panose="02020603050405020304" pitchFamily="18" charset="0"/>
            </a:endParaRPr>
          </a:p>
          <a:p>
            <a:pPr lvl="0" algn="just" fontAlgn="base"/>
            <a:r>
              <a:rPr lang="en-IN" dirty="0">
                <a:latin typeface="Times New Roman" panose="02020603050405020304" pitchFamily="18" charset="0"/>
                <a:cs typeface="Times New Roman" panose="02020603050405020304" pitchFamily="18" charset="0"/>
              </a:rPr>
              <a:t>Constants may be belonging to any of the data type.</a:t>
            </a:r>
            <a:endParaRPr lang="en-US" dirty="0">
              <a:latin typeface="Times New Roman" panose="02020603050405020304" pitchFamily="18" charset="0"/>
              <a:cs typeface="Times New Roman" panose="02020603050405020304" pitchFamily="18" charset="0"/>
            </a:endParaRPr>
          </a:p>
          <a:p>
            <a:pPr marL="0" indent="0" algn="just" fontAlgn="base">
              <a:buNone/>
            </a:pPr>
            <a:r>
              <a:rPr lang="en-IN"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marL="0" indent="0" algn="just" fontAlgn="base">
              <a:buNone/>
            </a:pPr>
            <a:r>
              <a:rPr lang="en-IN" b="1" dirty="0">
                <a:latin typeface="Times New Roman" panose="02020603050405020304" pitchFamily="18" charset="0"/>
                <a:cs typeface="Times New Roman" panose="02020603050405020304" pitchFamily="18" charset="0"/>
              </a:rPr>
              <a:t>Syntax:</a:t>
            </a:r>
            <a:endParaRPr lang="en-US" dirty="0">
              <a:latin typeface="Times New Roman" panose="02020603050405020304" pitchFamily="18" charset="0"/>
              <a:cs typeface="Times New Roman" panose="02020603050405020304" pitchFamily="18" charset="0"/>
            </a:endParaRPr>
          </a:p>
          <a:p>
            <a:pPr algn="just" fontAlgn="base"/>
            <a:r>
              <a:rPr lang="en-IN" dirty="0" err="1">
                <a:latin typeface="Times New Roman" panose="02020603050405020304" pitchFamily="18" charset="0"/>
                <a:cs typeface="Times New Roman" panose="02020603050405020304" pitchFamily="18" charset="0"/>
              </a:rPr>
              <a:t>Constdata</a:t>
            </a:r>
            <a:r>
              <a:rPr lang="en-IN" dirty="0">
                <a:latin typeface="Times New Roman" panose="02020603050405020304" pitchFamily="18" charset="0"/>
                <a:cs typeface="Times New Roman" panose="02020603050405020304" pitchFamily="18" charset="0"/>
              </a:rPr>
              <a:t> type </a:t>
            </a:r>
            <a:r>
              <a:rPr lang="en-IN" dirty="0" err="1">
                <a:latin typeface="Times New Roman" panose="02020603050405020304" pitchFamily="18" charset="0"/>
                <a:cs typeface="Times New Roman" panose="02020603050405020304" pitchFamily="18" charset="0"/>
              </a:rPr>
              <a:t>variable_name</a:t>
            </a:r>
            <a:r>
              <a:rPr lang="en-IN" dirty="0">
                <a:latin typeface="Times New Roman" panose="02020603050405020304" pitchFamily="18" charset="0"/>
                <a:cs typeface="Times New Roman" panose="02020603050405020304" pitchFamily="18" charset="0"/>
              </a:rPr>
              <a:t>; (or) </a:t>
            </a:r>
            <a:r>
              <a:rPr lang="en-IN" dirty="0" err="1">
                <a:latin typeface="Times New Roman" panose="02020603050405020304" pitchFamily="18" charset="0"/>
                <a:cs typeface="Times New Roman" panose="02020603050405020304" pitchFamily="18" charset="0"/>
              </a:rPr>
              <a:t>constdata_type</a:t>
            </a:r>
            <a:r>
              <a:rPr lang="en-IN" dirty="0">
                <a:latin typeface="Times New Roman" panose="02020603050405020304" pitchFamily="18" charset="0"/>
                <a:cs typeface="Times New Roman" panose="02020603050405020304" pitchFamily="18" charset="0"/>
              </a:rPr>
              <a:t> *</a:t>
            </a:r>
            <a:r>
              <a:rPr lang="en-IN" dirty="0" err="1">
                <a:latin typeface="Times New Roman" panose="02020603050405020304" pitchFamily="18" charset="0"/>
                <a:cs typeface="Times New Roman" panose="02020603050405020304" pitchFamily="18" charset="0"/>
              </a:rPr>
              <a:t>variable_name</a:t>
            </a:r>
            <a:r>
              <a:rPr lang="en-IN"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lgn="just">
              <a:buNone/>
            </a:pPr>
            <a:r>
              <a:rPr lang="en-IN"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marL="0" indent="0" algn="just">
              <a:buNone/>
            </a:pPr>
            <a:r>
              <a:rPr lang="en-IN" b="1" dirty="0">
                <a:latin typeface="Times New Roman" panose="02020603050405020304" pitchFamily="18" charset="0"/>
                <a:cs typeface="Times New Roman" panose="02020603050405020304" pitchFamily="18" charset="0"/>
              </a:rPr>
              <a:t>Types of C Constants:</a:t>
            </a:r>
            <a:endParaRPr lang="en-US" dirty="0">
              <a:latin typeface="Times New Roman" panose="02020603050405020304" pitchFamily="18" charset="0"/>
              <a:cs typeface="Times New Roman" panose="02020603050405020304" pitchFamily="18" charset="0"/>
            </a:endParaRPr>
          </a:p>
          <a:p>
            <a:pPr lvl="0" algn="just"/>
            <a:r>
              <a:rPr lang="en-IN" dirty="0">
                <a:latin typeface="Times New Roman" panose="02020603050405020304" pitchFamily="18" charset="0"/>
                <a:cs typeface="Times New Roman" panose="02020603050405020304" pitchFamily="18" charset="0"/>
              </a:rPr>
              <a:t> Primary Constants </a:t>
            </a:r>
            <a:endParaRPr lang="en-US" dirty="0">
              <a:latin typeface="Times New Roman" panose="02020603050405020304" pitchFamily="18" charset="0"/>
              <a:cs typeface="Times New Roman" panose="02020603050405020304" pitchFamily="18" charset="0"/>
            </a:endParaRPr>
          </a:p>
          <a:p>
            <a:pPr lvl="0" algn="just"/>
            <a:r>
              <a:rPr lang="en-IN" dirty="0">
                <a:latin typeface="Times New Roman" panose="02020603050405020304" pitchFamily="18" charset="0"/>
                <a:cs typeface="Times New Roman" panose="02020603050405020304" pitchFamily="18" charset="0"/>
              </a:rPr>
              <a:t>Secondary Constants</a:t>
            </a:r>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
        <p:nvSpPr>
          <p:cNvPr id="4" name="Rectangle 3"/>
          <p:cNvSpPr/>
          <p:nvPr/>
        </p:nvSpPr>
        <p:spPr>
          <a:xfrm>
            <a:off x="5248678" y="6283234"/>
            <a:ext cx="6943322" cy="57476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Dr  M.A. JAMAL MOHAMED YASEEN ZUBEIR JMC TRICHY</a:t>
            </a:r>
          </a:p>
        </p:txBody>
      </p:sp>
      <p:pic>
        <p:nvPicPr>
          <p:cNvPr id="5" name="Picture 4"/>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495911" y="518984"/>
            <a:ext cx="1924050" cy="1819275"/>
          </a:xfrm>
          <a:prstGeom prst="rect">
            <a:avLst/>
          </a:prstGeom>
        </p:spPr>
      </p:pic>
      <p:sp>
        <p:nvSpPr>
          <p:cNvPr id="6" name="Rectangle 5"/>
          <p:cNvSpPr/>
          <p:nvPr/>
        </p:nvSpPr>
        <p:spPr>
          <a:xfrm>
            <a:off x="0" y="0"/>
            <a:ext cx="5434149" cy="51898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PROGRAMMING IN C</a:t>
            </a:r>
          </a:p>
        </p:txBody>
      </p:sp>
    </p:spTree>
    <p:extLst>
      <p:ext uri="{BB962C8B-B14F-4D97-AF65-F5344CB8AC3E}">
        <p14:creationId xmlns:p14="http://schemas.microsoft.com/office/powerpoint/2010/main" val="2644322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nodeType="withEffect">
                                  <p:stCondLst>
                                    <p:cond delay="0"/>
                                  </p:stCondLst>
                                  <p:childTnLst>
                                    <p:animScale>
                                      <p:cBhvr>
                                        <p:cTn id="6" dur="2000" fill="hold"/>
                                        <p:tgtEl>
                                          <p:spTgt spid="6">
                                            <p:txEl>
                                              <p:pRg st="0" end="0"/>
                                            </p:txEl>
                                          </p:spTgt>
                                        </p:tgtEl>
                                      </p:cBhvr>
                                      <p:by x="150000" y="150000"/>
                                    </p:animScale>
                                  </p:childTnLst>
                                </p:cTn>
                              </p:par>
                              <p:par>
                                <p:cTn id="7" presetID="26" presetClass="emph" presetSubtype="0" repeatCount="indefinite" fill="hold" nodeType="withEffect">
                                  <p:stCondLst>
                                    <p:cond delay="0"/>
                                  </p:stCondLst>
                                  <p:childTnLst>
                                    <p:animEffect transition="out" filter="fade">
                                      <p:cBhvr>
                                        <p:cTn id="8" dur="2000" tmFilter="0, 0; .2, .5; .8, .5; 1, 0"/>
                                        <p:tgtEl>
                                          <p:spTgt spid="5"/>
                                        </p:tgtEl>
                                      </p:cBhvr>
                                    </p:animEffect>
                                    <p:animScale>
                                      <p:cBhvr>
                                        <p:cTn id="9" dur="1000" autoRev="1" fill="hold"/>
                                        <p:tgtEl>
                                          <p:spTgt spid="5"/>
                                        </p:tgtEl>
                                      </p:cBhvr>
                                      <p:by x="105000" y="105000"/>
                                    </p:animScale>
                                  </p:childTnLst>
                                </p:cTn>
                              </p:par>
                              <p:par>
                                <p:cTn id="10" presetID="16" presetClass="entr" presetSubtype="21" repeatCount="indefinite"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86063"/>
          </a:xfrm>
        </p:spPr>
        <p:txBody>
          <a:bodyPr/>
          <a:lstStyle/>
          <a:p>
            <a:r>
              <a:rPr lang="en-IN" b="1" dirty="0">
                <a:solidFill>
                  <a:schemeClr val="tx1"/>
                </a:solidFill>
                <a:latin typeface="Bahnschrift" panose="020B0502040204020203" pitchFamily="34" charset="0"/>
              </a:rPr>
              <a:t>Constants:</a:t>
            </a:r>
            <a:endParaRPr lang="en-US" dirty="0">
              <a:solidFill>
                <a:schemeClr val="tx1"/>
              </a:solidFill>
              <a:latin typeface="Bahnschrift" panose="020B0502040204020203" pitchFamily="34" charset="0"/>
            </a:endParaRPr>
          </a:p>
        </p:txBody>
      </p:sp>
      <p:sp>
        <p:nvSpPr>
          <p:cNvPr id="4" name="Rectangle 3"/>
          <p:cNvSpPr/>
          <p:nvPr/>
        </p:nvSpPr>
        <p:spPr>
          <a:xfrm>
            <a:off x="5248678" y="6283234"/>
            <a:ext cx="6943322" cy="57476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Dr  M.A. JAMAL MOHAMED YASEEN ZUBEIR JMC TRICHY</a:t>
            </a:r>
          </a:p>
        </p:txBody>
      </p:sp>
      <p:pic>
        <p:nvPicPr>
          <p:cNvPr id="5" name="Picture 4"/>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495911" y="518984"/>
            <a:ext cx="1924050" cy="1819275"/>
          </a:xfrm>
          <a:prstGeom prst="rect">
            <a:avLst/>
          </a:prstGeom>
        </p:spPr>
      </p:pic>
      <p:sp>
        <p:nvSpPr>
          <p:cNvPr id="6" name="Rectangle 5"/>
          <p:cNvSpPr/>
          <p:nvPr/>
        </p:nvSpPr>
        <p:spPr>
          <a:xfrm>
            <a:off x="0" y="0"/>
            <a:ext cx="5434149" cy="51898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PROGRAMMING IN C</a:t>
            </a:r>
          </a:p>
        </p:txBody>
      </p:sp>
    </p:spTree>
    <p:extLst>
      <p:ext uri="{BB962C8B-B14F-4D97-AF65-F5344CB8AC3E}">
        <p14:creationId xmlns:p14="http://schemas.microsoft.com/office/powerpoint/2010/main" val="836789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nodeType="withEffect">
                                  <p:stCondLst>
                                    <p:cond delay="0"/>
                                  </p:stCondLst>
                                  <p:childTnLst>
                                    <p:animScale>
                                      <p:cBhvr>
                                        <p:cTn id="6" dur="2000" fill="hold"/>
                                        <p:tgtEl>
                                          <p:spTgt spid="6">
                                            <p:txEl>
                                              <p:pRg st="0" end="0"/>
                                            </p:txEl>
                                          </p:spTgt>
                                        </p:tgtEl>
                                      </p:cBhvr>
                                      <p:by x="150000" y="150000"/>
                                    </p:animScale>
                                  </p:childTnLst>
                                </p:cTn>
                              </p:par>
                              <p:par>
                                <p:cTn id="7" presetID="26" presetClass="emph" presetSubtype="0" repeatCount="indefinite" fill="hold" nodeType="withEffect">
                                  <p:stCondLst>
                                    <p:cond delay="0"/>
                                  </p:stCondLst>
                                  <p:childTnLst>
                                    <p:animEffect transition="out" filter="fade">
                                      <p:cBhvr>
                                        <p:cTn id="8" dur="2000" tmFilter="0, 0; .2, .5; .8, .5; 1, 0"/>
                                        <p:tgtEl>
                                          <p:spTgt spid="5"/>
                                        </p:tgtEl>
                                      </p:cBhvr>
                                    </p:animEffect>
                                    <p:animScale>
                                      <p:cBhvr>
                                        <p:cTn id="9" dur="1000" autoRev="1" fill="hold"/>
                                        <p:tgtEl>
                                          <p:spTgt spid="5"/>
                                        </p:tgtEl>
                                      </p:cBhvr>
                                      <p:by x="105000" y="105000"/>
                                    </p:animScale>
                                  </p:childTnLst>
                                </p:cTn>
                              </p:par>
                              <p:par>
                                <p:cTn id="10" presetID="16" presetClass="entr" presetSubtype="21" repeatCount="indefinite"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365337"/>
            <a:ext cx="8596668" cy="4676025"/>
          </a:xfrm>
        </p:spPr>
        <p:txBody>
          <a:bodyPr/>
          <a:lstStyle/>
          <a:p>
            <a:pPr marL="0" indent="0">
              <a:buNone/>
            </a:pPr>
            <a:r>
              <a:rPr lang="en-IN" dirty="0"/>
              <a:t>						C Constants</a:t>
            </a:r>
            <a:endParaRPr lang="en-US" dirty="0"/>
          </a:p>
        </p:txBody>
      </p:sp>
      <p:cxnSp>
        <p:nvCxnSpPr>
          <p:cNvPr id="13" name="Straight Arrow Connector 12"/>
          <p:cNvCxnSpPr/>
          <p:nvPr/>
        </p:nvCxnSpPr>
        <p:spPr>
          <a:xfrm flipH="1">
            <a:off x="3043825" y="1794276"/>
            <a:ext cx="1002082" cy="5511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 name="Straight Arrow Connector 15"/>
          <p:cNvCxnSpPr/>
          <p:nvPr/>
        </p:nvCxnSpPr>
        <p:spPr>
          <a:xfrm>
            <a:off x="4045907" y="1781213"/>
            <a:ext cx="1002082" cy="5511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7" name="Rectangle 16"/>
          <p:cNvSpPr/>
          <p:nvPr/>
        </p:nvSpPr>
        <p:spPr>
          <a:xfrm>
            <a:off x="2095488" y="2552792"/>
            <a:ext cx="1896673" cy="369332"/>
          </a:xfrm>
          <a:prstGeom prst="rect">
            <a:avLst/>
          </a:prstGeom>
        </p:spPr>
        <p:txBody>
          <a:bodyPr wrap="none">
            <a:spAutoFit/>
          </a:bodyPr>
          <a:lstStyle/>
          <a:p>
            <a:r>
              <a:rPr lang="en-IN" dirty="0">
                <a:latin typeface="Times New Roman" panose="02020603050405020304" pitchFamily="18" charset="0"/>
                <a:ea typeface="Calibri" panose="020F0502020204030204" pitchFamily="34" charset="0"/>
              </a:rPr>
              <a:t>Primary Constants</a:t>
            </a:r>
            <a:endParaRPr lang="en-US" dirty="0"/>
          </a:p>
        </p:txBody>
      </p:sp>
      <p:sp>
        <p:nvSpPr>
          <p:cNvPr id="18" name="Rectangle 17"/>
          <p:cNvSpPr/>
          <p:nvPr/>
        </p:nvSpPr>
        <p:spPr>
          <a:xfrm>
            <a:off x="4546948" y="2570753"/>
            <a:ext cx="2185214" cy="369332"/>
          </a:xfrm>
          <a:prstGeom prst="rect">
            <a:avLst/>
          </a:prstGeom>
        </p:spPr>
        <p:txBody>
          <a:bodyPr wrap="none">
            <a:spAutoFit/>
          </a:bodyPr>
          <a:lstStyle/>
          <a:p>
            <a:r>
              <a:rPr lang="en-IN" dirty="0">
                <a:latin typeface="Times New Roman" panose="02020603050405020304" pitchFamily="18" charset="0"/>
                <a:ea typeface="Calibri" panose="020F0502020204030204" pitchFamily="34" charset="0"/>
              </a:rPr>
              <a:t>Secondary Constants </a:t>
            </a:r>
            <a:endParaRPr lang="en-US" dirty="0"/>
          </a:p>
        </p:txBody>
      </p:sp>
      <p:sp>
        <p:nvSpPr>
          <p:cNvPr id="19" name="Rectangle 18"/>
          <p:cNvSpPr/>
          <p:nvPr/>
        </p:nvSpPr>
        <p:spPr>
          <a:xfrm>
            <a:off x="1795397" y="3178479"/>
            <a:ext cx="7478605" cy="1186607"/>
          </a:xfrm>
          <a:prstGeom prst="rect">
            <a:avLst/>
          </a:prstGeom>
        </p:spPr>
        <p:txBody>
          <a:bodyPr wrap="square">
            <a:spAutoFit/>
          </a:bodyPr>
          <a:lstStyle/>
          <a:p>
            <a:pPr>
              <a:lnSpc>
                <a:spcPct val="107000"/>
              </a:lnSpc>
              <a:spcAft>
                <a:spcPts val="800"/>
              </a:spcAft>
            </a:pPr>
            <a:r>
              <a:rPr lang="en-IN" dirty="0">
                <a:latin typeface="Times New Roman" panose="02020603050405020304" pitchFamily="18" charset="0"/>
                <a:ea typeface="Calibri" panose="020F0502020204030204" pitchFamily="34" charset="0"/>
                <a:cs typeface="Latha"/>
              </a:rPr>
              <a:t>1.Integer Constant              1. Array 2. Pointer 3.Structure 4.Union 5.Enum,</a:t>
            </a:r>
            <a:endParaRPr lang="en-US" sz="1600" dirty="0">
              <a:latin typeface="Calibri" panose="020F0502020204030204" pitchFamily="34" charset="0"/>
              <a:ea typeface="Calibri" panose="020F0502020204030204" pitchFamily="34" charset="0"/>
              <a:cs typeface="Latha"/>
            </a:endParaRPr>
          </a:p>
          <a:p>
            <a:pPr>
              <a:lnSpc>
                <a:spcPct val="107000"/>
              </a:lnSpc>
              <a:spcAft>
                <a:spcPts val="800"/>
              </a:spcAft>
            </a:pPr>
            <a:r>
              <a:rPr lang="en-IN" dirty="0">
                <a:latin typeface="Times New Roman" panose="02020603050405020304" pitchFamily="18" charset="0"/>
                <a:ea typeface="Calibri" panose="020F0502020204030204" pitchFamily="34" charset="0"/>
                <a:cs typeface="Latha"/>
              </a:rPr>
              <a:t>2.Real Constant </a:t>
            </a:r>
            <a:endParaRPr lang="en-US" sz="1600" dirty="0">
              <a:latin typeface="Calibri" panose="020F0502020204030204" pitchFamily="34" charset="0"/>
              <a:ea typeface="Calibri" panose="020F0502020204030204" pitchFamily="34" charset="0"/>
              <a:cs typeface="Latha"/>
            </a:endParaRPr>
          </a:p>
          <a:p>
            <a:pPr>
              <a:lnSpc>
                <a:spcPct val="107000"/>
              </a:lnSpc>
              <a:spcAft>
                <a:spcPts val="800"/>
              </a:spcAft>
            </a:pPr>
            <a:r>
              <a:rPr lang="en-IN" dirty="0">
                <a:latin typeface="Times New Roman" panose="02020603050405020304" pitchFamily="18" charset="0"/>
                <a:ea typeface="Calibri" panose="020F0502020204030204" pitchFamily="34" charset="0"/>
                <a:cs typeface="Latha"/>
              </a:rPr>
              <a:t>3.Character Constant </a:t>
            </a:r>
            <a:endParaRPr lang="en-US" sz="1600" dirty="0">
              <a:effectLst/>
              <a:latin typeface="Calibri" panose="020F0502020204030204" pitchFamily="34" charset="0"/>
              <a:ea typeface="Calibri" panose="020F0502020204030204" pitchFamily="34" charset="0"/>
              <a:cs typeface="Latha"/>
            </a:endParaRPr>
          </a:p>
        </p:txBody>
      </p:sp>
      <p:sp>
        <p:nvSpPr>
          <p:cNvPr id="8" name="Rectangle 7"/>
          <p:cNvSpPr/>
          <p:nvPr/>
        </p:nvSpPr>
        <p:spPr>
          <a:xfrm>
            <a:off x="5248678" y="6283234"/>
            <a:ext cx="6943322" cy="57476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Dr  M.A. JAMAL MOHAMED YASEEN ZUBEIR JMC TRICHY</a:t>
            </a:r>
          </a:p>
        </p:txBody>
      </p:sp>
      <p:pic>
        <p:nvPicPr>
          <p:cNvPr id="9" name="Picture 8"/>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495911" y="518984"/>
            <a:ext cx="1924050" cy="1819275"/>
          </a:xfrm>
          <a:prstGeom prst="rect">
            <a:avLst/>
          </a:prstGeom>
        </p:spPr>
      </p:pic>
      <p:sp>
        <p:nvSpPr>
          <p:cNvPr id="10" name="Rectangle 9"/>
          <p:cNvSpPr/>
          <p:nvPr/>
        </p:nvSpPr>
        <p:spPr>
          <a:xfrm>
            <a:off x="0" y="0"/>
            <a:ext cx="5434149" cy="51898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PROGRAMMING IN C</a:t>
            </a:r>
          </a:p>
        </p:txBody>
      </p:sp>
    </p:spTree>
    <p:extLst>
      <p:ext uri="{BB962C8B-B14F-4D97-AF65-F5344CB8AC3E}">
        <p14:creationId xmlns:p14="http://schemas.microsoft.com/office/powerpoint/2010/main" val="2859740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nodeType="withEffect">
                                  <p:stCondLst>
                                    <p:cond delay="0"/>
                                  </p:stCondLst>
                                  <p:childTnLst>
                                    <p:animScale>
                                      <p:cBhvr>
                                        <p:cTn id="6" dur="2000" fill="hold"/>
                                        <p:tgtEl>
                                          <p:spTgt spid="10">
                                            <p:txEl>
                                              <p:pRg st="0" end="0"/>
                                            </p:txEl>
                                          </p:spTgt>
                                        </p:tgtEl>
                                      </p:cBhvr>
                                      <p:by x="150000" y="150000"/>
                                    </p:animScale>
                                  </p:childTnLst>
                                </p:cTn>
                              </p:par>
                              <p:par>
                                <p:cTn id="7" presetID="26" presetClass="emph" presetSubtype="0" repeatCount="indefinite" fill="hold" nodeType="withEffect">
                                  <p:stCondLst>
                                    <p:cond delay="0"/>
                                  </p:stCondLst>
                                  <p:childTnLst>
                                    <p:animEffect transition="out" filter="fade">
                                      <p:cBhvr>
                                        <p:cTn id="8" dur="2000" tmFilter="0, 0; .2, .5; .8, .5; 1, 0"/>
                                        <p:tgtEl>
                                          <p:spTgt spid="9"/>
                                        </p:tgtEl>
                                      </p:cBhvr>
                                    </p:animEffect>
                                    <p:animScale>
                                      <p:cBhvr>
                                        <p:cTn id="9" dur="1000" autoRev="1" fill="hold"/>
                                        <p:tgtEl>
                                          <p:spTgt spid="9"/>
                                        </p:tgtEl>
                                      </p:cBhvr>
                                      <p:by x="105000" y="105000"/>
                                    </p:animScale>
                                  </p:childTnLst>
                                </p:cTn>
                              </p:par>
                              <p:par>
                                <p:cTn id="10" presetID="16" presetClass="entr" presetSubtype="21" repeatCount="indefinite"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98474"/>
            <a:ext cx="8596668" cy="743210"/>
          </a:xfrm>
        </p:spPr>
        <p:txBody>
          <a:bodyPr>
            <a:normAutofit/>
          </a:bodyPr>
          <a:lstStyle/>
          <a:p>
            <a:pPr fontAlgn="base"/>
            <a:r>
              <a:rPr lang="en-IN" sz="2800" b="1" cap="all" dirty="0">
                <a:solidFill>
                  <a:schemeClr val="tx1"/>
                </a:solidFill>
                <a:latin typeface="Bahnschrift" panose="020B0502040204020203" pitchFamily="34" charset="0"/>
              </a:rPr>
              <a:t>RULES FOR CONSTRUCTING C CONSTANT:</a:t>
            </a:r>
            <a:endParaRPr lang="en-US" sz="2800" dirty="0">
              <a:solidFill>
                <a:schemeClr val="tx1"/>
              </a:solidFill>
              <a:latin typeface="Bahnschrift" panose="020B0502040204020203" pitchFamily="34" charset="0"/>
            </a:endParaRPr>
          </a:p>
        </p:txBody>
      </p:sp>
      <p:sp>
        <p:nvSpPr>
          <p:cNvPr id="3" name="Content Placeholder 2"/>
          <p:cNvSpPr>
            <a:spLocks noGrp="1"/>
          </p:cNvSpPr>
          <p:nvPr>
            <p:ph idx="1"/>
          </p:nvPr>
        </p:nvSpPr>
        <p:spPr>
          <a:xfrm>
            <a:off x="677334" y="1127342"/>
            <a:ext cx="8596668" cy="5498925"/>
          </a:xfrm>
        </p:spPr>
        <p:txBody>
          <a:bodyPr>
            <a:normAutofit/>
          </a:bodyPr>
          <a:lstStyle/>
          <a:p>
            <a:pPr algn="just" fontAlgn="base"/>
            <a:r>
              <a:rPr lang="en-IN" b="1" cap="all" dirty="0">
                <a:latin typeface="Times New Roman" panose="02020603050405020304" pitchFamily="18" charset="0"/>
                <a:cs typeface="Times New Roman" panose="02020603050405020304" pitchFamily="18" charset="0"/>
              </a:rPr>
              <a:t>1. INTEGER CONSTANTS IN C:</a:t>
            </a:r>
            <a:endParaRPr lang="en-US" dirty="0">
              <a:latin typeface="Times New Roman" panose="02020603050405020304" pitchFamily="18" charset="0"/>
              <a:cs typeface="Times New Roman" panose="02020603050405020304" pitchFamily="18" charset="0"/>
            </a:endParaRPr>
          </a:p>
          <a:p>
            <a:pPr lvl="0" algn="just" fontAlgn="base"/>
            <a:r>
              <a:rPr lang="en-IN" dirty="0">
                <a:latin typeface="Times New Roman" panose="02020603050405020304" pitchFamily="18" charset="0"/>
                <a:cs typeface="Times New Roman" panose="02020603050405020304" pitchFamily="18" charset="0"/>
              </a:rPr>
              <a:t>An integer constant must have at least one digit.</a:t>
            </a:r>
            <a:endParaRPr lang="en-US" dirty="0">
              <a:latin typeface="Times New Roman" panose="02020603050405020304" pitchFamily="18" charset="0"/>
              <a:cs typeface="Times New Roman" panose="02020603050405020304" pitchFamily="18" charset="0"/>
            </a:endParaRPr>
          </a:p>
          <a:p>
            <a:pPr lvl="0" algn="just" fontAlgn="base"/>
            <a:r>
              <a:rPr lang="en-IN" dirty="0">
                <a:latin typeface="Times New Roman" panose="02020603050405020304" pitchFamily="18" charset="0"/>
                <a:cs typeface="Times New Roman" panose="02020603050405020304" pitchFamily="18" charset="0"/>
              </a:rPr>
              <a:t>It must not have a decimal point.</a:t>
            </a:r>
            <a:endParaRPr lang="en-US" dirty="0">
              <a:latin typeface="Times New Roman" panose="02020603050405020304" pitchFamily="18" charset="0"/>
              <a:cs typeface="Times New Roman" panose="02020603050405020304" pitchFamily="18" charset="0"/>
            </a:endParaRPr>
          </a:p>
          <a:p>
            <a:pPr lvl="0" algn="just" fontAlgn="base"/>
            <a:r>
              <a:rPr lang="en-IN" dirty="0">
                <a:latin typeface="Times New Roman" panose="02020603050405020304" pitchFamily="18" charset="0"/>
                <a:cs typeface="Times New Roman" panose="02020603050405020304" pitchFamily="18" charset="0"/>
              </a:rPr>
              <a:t>It can either be positive or negative.</a:t>
            </a:r>
            <a:endParaRPr lang="en-US" dirty="0">
              <a:latin typeface="Times New Roman" panose="02020603050405020304" pitchFamily="18" charset="0"/>
              <a:cs typeface="Times New Roman" panose="02020603050405020304" pitchFamily="18" charset="0"/>
            </a:endParaRPr>
          </a:p>
          <a:p>
            <a:pPr lvl="0" algn="just" fontAlgn="base"/>
            <a:r>
              <a:rPr lang="en-IN" dirty="0">
                <a:latin typeface="Times New Roman" panose="02020603050405020304" pitchFamily="18" charset="0"/>
                <a:cs typeface="Times New Roman" panose="02020603050405020304" pitchFamily="18" charset="0"/>
              </a:rPr>
              <a:t>No commas or blanks are allowed within an integer constant.</a:t>
            </a:r>
            <a:endParaRPr lang="en-US" dirty="0">
              <a:latin typeface="Times New Roman" panose="02020603050405020304" pitchFamily="18" charset="0"/>
              <a:cs typeface="Times New Roman" panose="02020603050405020304" pitchFamily="18" charset="0"/>
            </a:endParaRPr>
          </a:p>
          <a:p>
            <a:pPr lvl="0" algn="just" fontAlgn="base"/>
            <a:r>
              <a:rPr lang="en-IN" dirty="0">
                <a:latin typeface="Times New Roman" panose="02020603050405020304" pitchFamily="18" charset="0"/>
                <a:cs typeface="Times New Roman" panose="02020603050405020304" pitchFamily="18" charset="0"/>
              </a:rPr>
              <a:t>If no sign precedes an integer constant, it is assumed to be positive.</a:t>
            </a:r>
            <a:endParaRPr lang="en-US" dirty="0">
              <a:latin typeface="Times New Roman" panose="02020603050405020304" pitchFamily="18" charset="0"/>
              <a:cs typeface="Times New Roman" panose="02020603050405020304" pitchFamily="18" charset="0"/>
            </a:endParaRPr>
          </a:p>
          <a:p>
            <a:pPr lvl="0" algn="just" fontAlgn="base"/>
            <a:r>
              <a:rPr lang="en-IN" dirty="0">
                <a:latin typeface="Times New Roman" panose="02020603050405020304" pitchFamily="18" charset="0"/>
                <a:cs typeface="Times New Roman" panose="02020603050405020304" pitchFamily="18" charset="0"/>
              </a:rPr>
              <a:t>The allowable range for integer constants is -32768 to 32767.</a:t>
            </a:r>
            <a:endParaRPr lang="en-US" dirty="0">
              <a:latin typeface="Times New Roman" panose="02020603050405020304" pitchFamily="18" charset="0"/>
              <a:cs typeface="Times New Roman" panose="02020603050405020304" pitchFamily="18" charset="0"/>
            </a:endParaRPr>
          </a:p>
          <a:p>
            <a:pPr algn="just" fontAlgn="base"/>
            <a:r>
              <a:rPr lang="en-IN" b="1" cap="all" dirty="0">
                <a:latin typeface="Times New Roman" panose="02020603050405020304" pitchFamily="18" charset="0"/>
                <a:cs typeface="Times New Roman" panose="02020603050405020304" pitchFamily="18" charset="0"/>
              </a:rPr>
              <a:t>2. REAL CONSTANTS IN C:</a:t>
            </a:r>
            <a:endParaRPr lang="en-US" dirty="0">
              <a:latin typeface="Times New Roman" panose="02020603050405020304" pitchFamily="18" charset="0"/>
              <a:cs typeface="Times New Roman" panose="02020603050405020304" pitchFamily="18" charset="0"/>
            </a:endParaRPr>
          </a:p>
          <a:p>
            <a:pPr lvl="0" algn="just" fontAlgn="base"/>
            <a:r>
              <a:rPr lang="en-IN" dirty="0">
                <a:latin typeface="Times New Roman" panose="02020603050405020304" pitchFamily="18" charset="0"/>
                <a:cs typeface="Times New Roman" panose="02020603050405020304" pitchFamily="18" charset="0"/>
              </a:rPr>
              <a:t>A real constant must have at least one digit</a:t>
            </a:r>
            <a:endParaRPr lang="en-US" dirty="0">
              <a:latin typeface="Times New Roman" panose="02020603050405020304" pitchFamily="18" charset="0"/>
              <a:cs typeface="Times New Roman" panose="02020603050405020304" pitchFamily="18" charset="0"/>
            </a:endParaRPr>
          </a:p>
          <a:p>
            <a:pPr lvl="0" algn="just" fontAlgn="base"/>
            <a:r>
              <a:rPr lang="en-IN" dirty="0">
                <a:latin typeface="Times New Roman" panose="02020603050405020304" pitchFamily="18" charset="0"/>
                <a:cs typeface="Times New Roman" panose="02020603050405020304" pitchFamily="18" charset="0"/>
              </a:rPr>
              <a:t>It must have a decimal point</a:t>
            </a:r>
            <a:endParaRPr lang="en-US" dirty="0">
              <a:latin typeface="Times New Roman" panose="02020603050405020304" pitchFamily="18" charset="0"/>
              <a:cs typeface="Times New Roman" panose="02020603050405020304" pitchFamily="18" charset="0"/>
            </a:endParaRPr>
          </a:p>
          <a:p>
            <a:pPr lvl="0" algn="just" fontAlgn="base"/>
            <a:r>
              <a:rPr lang="en-IN" dirty="0">
                <a:latin typeface="Times New Roman" panose="02020603050405020304" pitchFamily="18" charset="0"/>
                <a:cs typeface="Times New Roman" panose="02020603050405020304" pitchFamily="18" charset="0"/>
              </a:rPr>
              <a:t>It could be either positive or negative</a:t>
            </a:r>
            <a:endParaRPr lang="en-US" dirty="0">
              <a:latin typeface="Times New Roman" panose="02020603050405020304" pitchFamily="18" charset="0"/>
              <a:cs typeface="Times New Roman" panose="02020603050405020304" pitchFamily="18" charset="0"/>
            </a:endParaRPr>
          </a:p>
          <a:p>
            <a:pPr lvl="0" algn="just" fontAlgn="base"/>
            <a:r>
              <a:rPr lang="en-IN" dirty="0">
                <a:latin typeface="Times New Roman" panose="02020603050405020304" pitchFamily="18" charset="0"/>
                <a:cs typeface="Times New Roman" panose="02020603050405020304" pitchFamily="18" charset="0"/>
              </a:rPr>
              <a:t>If no sign precedes an integer constant, it is assumed to be positive.</a:t>
            </a:r>
            <a:endParaRPr lang="en-US" dirty="0">
              <a:latin typeface="Times New Roman" panose="02020603050405020304" pitchFamily="18" charset="0"/>
              <a:cs typeface="Times New Roman" panose="02020603050405020304" pitchFamily="18" charset="0"/>
            </a:endParaRPr>
          </a:p>
          <a:p>
            <a:pPr lvl="0" algn="just" fontAlgn="base"/>
            <a:r>
              <a:rPr lang="en-IN" dirty="0">
                <a:latin typeface="Times New Roman" panose="02020603050405020304" pitchFamily="18" charset="0"/>
                <a:cs typeface="Times New Roman" panose="02020603050405020304" pitchFamily="18" charset="0"/>
              </a:rPr>
              <a:t>No commas or blanks are allowed within a real constant.</a:t>
            </a:r>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
        <p:nvSpPr>
          <p:cNvPr id="4" name="Rectangle 3"/>
          <p:cNvSpPr/>
          <p:nvPr/>
        </p:nvSpPr>
        <p:spPr>
          <a:xfrm>
            <a:off x="5248678" y="6296297"/>
            <a:ext cx="6943322" cy="57476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Dr  M.A. JAMAL MOHAMED YASEEN ZUBEIR JMC TRICHY</a:t>
            </a:r>
          </a:p>
        </p:txBody>
      </p:sp>
      <p:pic>
        <p:nvPicPr>
          <p:cNvPr id="5" name="Picture 4"/>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495911" y="532047"/>
            <a:ext cx="1924050" cy="1819275"/>
          </a:xfrm>
          <a:prstGeom prst="rect">
            <a:avLst/>
          </a:prstGeom>
        </p:spPr>
      </p:pic>
      <p:sp>
        <p:nvSpPr>
          <p:cNvPr id="6" name="Rectangle 5"/>
          <p:cNvSpPr/>
          <p:nvPr/>
        </p:nvSpPr>
        <p:spPr>
          <a:xfrm>
            <a:off x="0" y="13063"/>
            <a:ext cx="5434149" cy="51898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PROGRAMMING IN C</a:t>
            </a:r>
          </a:p>
        </p:txBody>
      </p:sp>
    </p:spTree>
    <p:extLst>
      <p:ext uri="{BB962C8B-B14F-4D97-AF65-F5344CB8AC3E}">
        <p14:creationId xmlns:p14="http://schemas.microsoft.com/office/powerpoint/2010/main" val="3711720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nodeType="withEffect">
                                  <p:stCondLst>
                                    <p:cond delay="0"/>
                                  </p:stCondLst>
                                  <p:childTnLst>
                                    <p:animScale>
                                      <p:cBhvr>
                                        <p:cTn id="6" dur="2000" fill="hold"/>
                                        <p:tgtEl>
                                          <p:spTgt spid="6">
                                            <p:txEl>
                                              <p:pRg st="0" end="0"/>
                                            </p:txEl>
                                          </p:spTgt>
                                        </p:tgtEl>
                                      </p:cBhvr>
                                      <p:by x="150000" y="150000"/>
                                    </p:animScale>
                                  </p:childTnLst>
                                </p:cTn>
                              </p:par>
                              <p:par>
                                <p:cTn id="7" presetID="26" presetClass="emph" presetSubtype="0" repeatCount="indefinite" fill="hold" nodeType="withEffect">
                                  <p:stCondLst>
                                    <p:cond delay="0"/>
                                  </p:stCondLst>
                                  <p:childTnLst>
                                    <p:animEffect transition="out" filter="fade">
                                      <p:cBhvr>
                                        <p:cTn id="8" dur="2000" tmFilter="0, 0; .2, .5; .8, .5; 1, 0"/>
                                        <p:tgtEl>
                                          <p:spTgt spid="5"/>
                                        </p:tgtEl>
                                      </p:cBhvr>
                                    </p:animEffect>
                                    <p:animScale>
                                      <p:cBhvr>
                                        <p:cTn id="9" dur="1000" autoRev="1" fill="hold"/>
                                        <p:tgtEl>
                                          <p:spTgt spid="5"/>
                                        </p:tgtEl>
                                      </p:cBhvr>
                                      <p:by x="105000" y="105000"/>
                                    </p:animScale>
                                  </p:childTnLst>
                                </p:cTn>
                              </p:par>
                              <p:par>
                                <p:cTn id="10" presetID="16" presetClass="entr" presetSubtype="21" repeatCount="indefinite"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8511" y="609486"/>
            <a:ext cx="7369386" cy="5660686"/>
          </a:xfrm>
        </p:spPr>
        <p:txBody>
          <a:bodyPr>
            <a:normAutofit fontScale="85000" lnSpcReduction="20000"/>
          </a:bodyPr>
          <a:lstStyle/>
          <a:p>
            <a:pPr marL="0" indent="0" fontAlgn="base">
              <a:buNone/>
            </a:pPr>
            <a:r>
              <a:rPr lang="en-IN" b="1" cap="all" dirty="0">
                <a:latin typeface="Times New Roman" panose="02020603050405020304" pitchFamily="18" charset="0"/>
                <a:cs typeface="Times New Roman" panose="02020603050405020304" pitchFamily="18" charset="0"/>
              </a:rPr>
              <a:t>3. CHARACTER AND STRING CONSTANTS IN C:</a:t>
            </a:r>
            <a:endParaRPr lang="en-US" dirty="0">
              <a:latin typeface="Times New Roman" panose="02020603050405020304" pitchFamily="18" charset="0"/>
              <a:cs typeface="Times New Roman" panose="02020603050405020304" pitchFamily="18" charset="0"/>
            </a:endParaRPr>
          </a:p>
          <a:p>
            <a:pPr lvl="0" fontAlgn="base"/>
            <a:r>
              <a:rPr lang="en-IN" dirty="0">
                <a:latin typeface="Times New Roman" panose="02020603050405020304" pitchFamily="18" charset="0"/>
                <a:cs typeface="Times New Roman" panose="02020603050405020304" pitchFamily="18" charset="0"/>
              </a:rPr>
              <a:t>A character constant is a single alphabet, a single digit or a single special symbol enclosed within single quotes.</a:t>
            </a:r>
            <a:endParaRPr lang="en-US" dirty="0">
              <a:latin typeface="Times New Roman" panose="02020603050405020304" pitchFamily="18" charset="0"/>
              <a:cs typeface="Times New Roman" panose="02020603050405020304" pitchFamily="18" charset="0"/>
            </a:endParaRPr>
          </a:p>
          <a:p>
            <a:pPr lvl="0" fontAlgn="base"/>
            <a:r>
              <a:rPr lang="en-IN" dirty="0">
                <a:latin typeface="Times New Roman" panose="02020603050405020304" pitchFamily="18" charset="0"/>
                <a:cs typeface="Times New Roman" panose="02020603050405020304" pitchFamily="18" charset="0"/>
              </a:rPr>
              <a:t>The maximum length of a character constant is 1 character.</a:t>
            </a:r>
            <a:endParaRPr lang="en-US" dirty="0">
              <a:latin typeface="Times New Roman" panose="02020603050405020304" pitchFamily="18" charset="0"/>
              <a:cs typeface="Times New Roman" panose="02020603050405020304" pitchFamily="18" charset="0"/>
            </a:endParaRPr>
          </a:p>
          <a:p>
            <a:pPr lvl="0" fontAlgn="base"/>
            <a:r>
              <a:rPr lang="en-IN" dirty="0">
                <a:latin typeface="Times New Roman" panose="02020603050405020304" pitchFamily="18" charset="0"/>
                <a:cs typeface="Times New Roman" panose="02020603050405020304" pitchFamily="18" charset="0"/>
              </a:rPr>
              <a:t>String constants are  enclosed within double quotes.</a:t>
            </a:r>
            <a:endParaRPr lang="en-US" dirty="0">
              <a:latin typeface="Times New Roman" panose="02020603050405020304" pitchFamily="18" charset="0"/>
              <a:cs typeface="Times New Roman" panose="02020603050405020304" pitchFamily="18" charset="0"/>
            </a:endParaRPr>
          </a:p>
          <a:p>
            <a:pPr marL="0" indent="0" fontAlgn="base">
              <a:buNone/>
            </a:pPr>
            <a:r>
              <a:rPr lang="en-IN" b="1" dirty="0">
                <a:latin typeface="Times New Roman" panose="02020603050405020304" pitchFamily="18" charset="0"/>
                <a:cs typeface="Times New Roman" panose="02020603050405020304" pitchFamily="18" charset="0"/>
              </a:rPr>
              <a:t>Example program in constants:</a:t>
            </a:r>
            <a:endParaRPr lang="en-US" dirty="0">
              <a:latin typeface="Times New Roman" panose="02020603050405020304" pitchFamily="18" charset="0"/>
              <a:cs typeface="Times New Roman" panose="02020603050405020304" pitchFamily="18" charset="0"/>
            </a:endParaRPr>
          </a:p>
          <a:p>
            <a:pPr fontAlgn="base"/>
            <a:r>
              <a:rPr lang="en-IN" dirty="0">
                <a:latin typeface="Times New Roman" panose="02020603050405020304" pitchFamily="18" charset="0"/>
                <a:cs typeface="Times New Roman" panose="02020603050405020304" pitchFamily="18" charset="0"/>
              </a:rPr>
              <a:t>#include &lt;</a:t>
            </a:r>
            <a:r>
              <a:rPr lang="en-IN" dirty="0" err="1">
                <a:latin typeface="Times New Roman" panose="02020603050405020304" pitchFamily="18" charset="0"/>
                <a:cs typeface="Times New Roman" panose="02020603050405020304" pitchFamily="18" charset="0"/>
              </a:rPr>
              <a:t>stdio.h</a:t>
            </a:r>
            <a:r>
              <a:rPr lang="en-IN" dirty="0">
                <a:latin typeface="Times New Roman" panose="02020603050405020304" pitchFamily="18" charset="0"/>
                <a:cs typeface="Times New Roman" panose="02020603050405020304" pitchFamily="18" charset="0"/>
              </a:rPr>
              <a:t>&gt;</a:t>
            </a:r>
            <a:endParaRPr lang="en-US" dirty="0">
              <a:latin typeface="Times New Roman" panose="02020603050405020304" pitchFamily="18" charset="0"/>
              <a:cs typeface="Times New Roman" panose="02020603050405020304" pitchFamily="18" charset="0"/>
            </a:endParaRPr>
          </a:p>
          <a:p>
            <a:pPr fontAlgn="base"/>
            <a:r>
              <a:rPr lang="en-IN" dirty="0">
                <a:latin typeface="Times New Roman" panose="02020603050405020304" pitchFamily="18" charset="0"/>
                <a:cs typeface="Times New Roman" panose="02020603050405020304" pitchFamily="18" charset="0"/>
              </a:rPr>
              <a:t>void main(){</a:t>
            </a:r>
            <a:endParaRPr lang="en-US" dirty="0">
              <a:latin typeface="Times New Roman" panose="02020603050405020304" pitchFamily="18" charset="0"/>
              <a:cs typeface="Times New Roman" panose="02020603050405020304" pitchFamily="18" charset="0"/>
            </a:endParaRPr>
          </a:p>
          <a:p>
            <a:pPr fontAlgn="base"/>
            <a:r>
              <a:rPr lang="en-IN" dirty="0" err="1">
                <a:latin typeface="Times New Roman" panose="02020603050405020304" pitchFamily="18" charset="0"/>
                <a:cs typeface="Times New Roman" panose="02020603050405020304" pitchFamily="18" charset="0"/>
              </a:rPr>
              <a:t>constint</a:t>
            </a:r>
            <a:r>
              <a:rPr lang="en-IN" dirty="0">
                <a:latin typeface="Times New Roman" panose="02020603050405020304" pitchFamily="18" charset="0"/>
                <a:cs typeface="Times New Roman" panose="02020603050405020304" pitchFamily="18" charset="0"/>
              </a:rPr>
              <a:t> height = 100;	            /*int constant*/</a:t>
            </a:r>
            <a:endParaRPr lang="en-US" dirty="0">
              <a:latin typeface="Times New Roman" panose="02020603050405020304" pitchFamily="18" charset="0"/>
              <a:cs typeface="Times New Roman" panose="02020603050405020304" pitchFamily="18" charset="0"/>
            </a:endParaRPr>
          </a:p>
          <a:p>
            <a:pPr fontAlgn="base"/>
            <a:r>
              <a:rPr lang="en-IN" dirty="0" err="1">
                <a:latin typeface="Times New Roman" panose="02020603050405020304" pitchFamily="18" charset="0"/>
                <a:cs typeface="Times New Roman" panose="02020603050405020304" pitchFamily="18" charset="0"/>
              </a:rPr>
              <a:t>const</a:t>
            </a:r>
            <a:r>
              <a:rPr lang="en-IN" dirty="0">
                <a:latin typeface="Times New Roman" panose="02020603050405020304" pitchFamily="18" charset="0"/>
                <a:cs typeface="Times New Roman" panose="02020603050405020304" pitchFamily="18" charset="0"/>
              </a:rPr>
              <a:t> float number = 3.14;	 /*Real constant*/</a:t>
            </a:r>
            <a:endParaRPr lang="en-US" dirty="0">
              <a:latin typeface="Times New Roman" panose="02020603050405020304" pitchFamily="18" charset="0"/>
              <a:cs typeface="Times New Roman" panose="02020603050405020304" pitchFamily="18" charset="0"/>
            </a:endParaRPr>
          </a:p>
          <a:p>
            <a:pPr fontAlgn="base"/>
            <a:r>
              <a:rPr lang="en-IN" dirty="0" err="1">
                <a:latin typeface="Times New Roman" panose="02020603050405020304" pitchFamily="18" charset="0"/>
                <a:cs typeface="Times New Roman" panose="02020603050405020304" pitchFamily="18" charset="0"/>
              </a:rPr>
              <a:t>const</a:t>
            </a:r>
            <a:r>
              <a:rPr lang="en-IN" dirty="0">
                <a:latin typeface="Times New Roman" panose="02020603050405020304" pitchFamily="18" charset="0"/>
                <a:cs typeface="Times New Roman" panose="02020603050405020304" pitchFamily="18" charset="0"/>
              </a:rPr>
              <a:t> char letter = 'A';		 /*char constant*/</a:t>
            </a:r>
            <a:endParaRPr lang="en-US" dirty="0">
              <a:latin typeface="Times New Roman" panose="02020603050405020304" pitchFamily="18" charset="0"/>
              <a:cs typeface="Times New Roman" panose="02020603050405020304" pitchFamily="18" charset="0"/>
            </a:endParaRPr>
          </a:p>
          <a:p>
            <a:pPr fontAlgn="base"/>
            <a:r>
              <a:rPr lang="en-IN" dirty="0" err="1">
                <a:latin typeface="Times New Roman" panose="02020603050405020304" pitchFamily="18" charset="0"/>
                <a:cs typeface="Times New Roman" panose="02020603050405020304" pitchFamily="18" charset="0"/>
              </a:rPr>
              <a:t>const</a:t>
            </a:r>
            <a:r>
              <a:rPr lang="en-IN" dirty="0">
                <a:latin typeface="Times New Roman" panose="02020603050405020304" pitchFamily="18" charset="0"/>
                <a:cs typeface="Times New Roman" panose="02020603050405020304" pitchFamily="18" charset="0"/>
              </a:rPr>
              <a:t> char </a:t>
            </a:r>
            <a:r>
              <a:rPr lang="en-IN" dirty="0" err="1">
                <a:latin typeface="Times New Roman" panose="02020603050405020304" pitchFamily="18" charset="0"/>
                <a:cs typeface="Times New Roman" panose="02020603050405020304" pitchFamily="18" charset="0"/>
              </a:rPr>
              <a:t>letter_sequence</a:t>
            </a:r>
            <a:r>
              <a:rPr lang="en-IN" dirty="0">
                <a:latin typeface="Times New Roman" panose="02020603050405020304" pitchFamily="18" charset="0"/>
                <a:cs typeface="Times New Roman" panose="02020603050405020304" pitchFamily="18" charset="0"/>
              </a:rPr>
              <a:t>[10] = "ABC"; /*string constant*/</a:t>
            </a:r>
            <a:endParaRPr lang="en-US" dirty="0">
              <a:latin typeface="Times New Roman" panose="02020603050405020304" pitchFamily="18" charset="0"/>
              <a:cs typeface="Times New Roman" panose="02020603050405020304" pitchFamily="18" charset="0"/>
            </a:endParaRPr>
          </a:p>
          <a:p>
            <a:pPr fontAlgn="base"/>
            <a:r>
              <a:rPr lang="en-IN" dirty="0" err="1">
                <a:latin typeface="Times New Roman" panose="02020603050405020304" pitchFamily="18" charset="0"/>
                <a:cs typeface="Times New Roman" panose="02020603050405020304" pitchFamily="18" charset="0"/>
              </a:rPr>
              <a:t>const</a:t>
            </a:r>
            <a:r>
              <a:rPr lang="en-IN" dirty="0">
                <a:latin typeface="Times New Roman" panose="02020603050405020304" pitchFamily="18" charset="0"/>
                <a:cs typeface="Times New Roman" panose="02020603050405020304" pitchFamily="18" charset="0"/>
              </a:rPr>
              <a:t> char </a:t>
            </a:r>
            <a:r>
              <a:rPr lang="en-IN" dirty="0" err="1">
                <a:latin typeface="Times New Roman" panose="02020603050405020304" pitchFamily="18" charset="0"/>
                <a:cs typeface="Times New Roman" panose="02020603050405020304" pitchFamily="18" charset="0"/>
              </a:rPr>
              <a:t>backslash_char</a:t>
            </a:r>
            <a:r>
              <a:rPr lang="en-IN" dirty="0">
                <a:latin typeface="Times New Roman" panose="02020603050405020304" pitchFamily="18" charset="0"/>
                <a:cs typeface="Times New Roman" panose="02020603050405020304" pitchFamily="18" charset="0"/>
              </a:rPr>
              <a:t> = '\?';	 /*special char </a:t>
            </a:r>
            <a:r>
              <a:rPr lang="en-IN" dirty="0" err="1">
                <a:latin typeface="Times New Roman" panose="02020603050405020304" pitchFamily="18" charset="0"/>
                <a:cs typeface="Times New Roman" panose="02020603050405020304" pitchFamily="18" charset="0"/>
              </a:rPr>
              <a:t>cnst</a:t>
            </a:r>
            <a:r>
              <a:rPr lang="en-IN"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fontAlgn="base"/>
            <a:r>
              <a:rPr lang="en-IN" dirty="0" err="1">
                <a:latin typeface="Times New Roman" panose="02020603050405020304" pitchFamily="18" charset="0"/>
                <a:cs typeface="Times New Roman" panose="02020603050405020304" pitchFamily="18" charset="0"/>
              </a:rPr>
              <a:t>printf</a:t>
            </a:r>
            <a:r>
              <a:rPr lang="en-IN" dirty="0">
                <a:latin typeface="Times New Roman" panose="02020603050405020304" pitchFamily="18" charset="0"/>
                <a:cs typeface="Times New Roman" panose="02020603050405020304" pitchFamily="18" charset="0"/>
              </a:rPr>
              <a:t>("value of height :%d \n", height );</a:t>
            </a:r>
            <a:endParaRPr lang="en-US" dirty="0">
              <a:latin typeface="Times New Roman" panose="02020603050405020304" pitchFamily="18" charset="0"/>
              <a:cs typeface="Times New Roman" panose="02020603050405020304" pitchFamily="18" charset="0"/>
            </a:endParaRPr>
          </a:p>
          <a:p>
            <a:pPr fontAlgn="base"/>
            <a:r>
              <a:rPr lang="en-IN" dirty="0" err="1">
                <a:latin typeface="Times New Roman" panose="02020603050405020304" pitchFamily="18" charset="0"/>
                <a:cs typeface="Times New Roman" panose="02020603050405020304" pitchFamily="18" charset="0"/>
              </a:rPr>
              <a:t>printf</a:t>
            </a:r>
            <a:r>
              <a:rPr lang="en-IN" dirty="0">
                <a:latin typeface="Times New Roman" panose="02020603050405020304" pitchFamily="18" charset="0"/>
                <a:cs typeface="Times New Roman" panose="02020603050405020304" pitchFamily="18" charset="0"/>
              </a:rPr>
              <a:t>("value of number : %f \n", number );</a:t>
            </a:r>
            <a:endParaRPr lang="en-US" dirty="0">
              <a:latin typeface="Times New Roman" panose="02020603050405020304" pitchFamily="18" charset="0"/>
              <a:cs typeface="Times New Roman" panose="02020603050405020304" pitchFamily="18" charset="0"/>
            </a:endParaRPr>
          </a:p>
          <a:p>
            <a:pPr fontAlgn="base"/>
            <a:r>
              <a:rPr lang="en-IN" dirty="0" err="1">
                <a:latin typeface="Times New Roman" panose="02020603050405020304" pitchFamily="18" charset="0"/>
                <a:cs typeface="Times New Roman" panose="02020603050405020304" pitchFamily="18" charset="0"/>
              </a:rPr>
              <a:t>printf</a:t>
            </a:r>
            <a:r>
              <a:rPr lang="en-IN" dirty="0">
                <a:latin typeface="Times New Roman" panose="02020603050405020304" pitchFamily="18" charset="0"/>
                <a:cs typeface="Times New Roman" panose="02020603050405020304" pitchFamily="18" charset="0"/>
              </a:rPr>
              <a:t>("value of letter : %c \n", letter );</a:t>
            </a:r>
            <a:endParaRPr lang="en-US" dirty="0">
              <a:latin typeface="Times New Roman" panose="02020603050405020304" pitchFamily="18" charset="0"/>
              <a:cs typeface="Times New Roman" panose="02020603050405020304" pitchFamily="18" charset="0"/>
            </a:endParaRPr>
          </a:p>
          <a:p>
            <a:pPr fontAlgn="base"/>
            <a:r>
              <a:rPr lang="en-IN" dirty="0" err="1">
                <a:latin typeface="Times New Roman" panose="02020603050405020304" pitchFamily="18" charset="0"/>
                <a:cs typeface="Times New Roman" panose="02020603050405020304" pitchFamily="18" charset="0"/>
              </a:rPr>
              <a:t>printf</a:t>
            </a:r>
            <a:r>
              <a:rPr lang="en-IN" dirty="0">
                <a:latin typeface="Times New Roman" panose="02020603050405020304" pitchFamily="18" charset="0"/>
                <a:cs typeface="Times New Roman" panose="02020603050405020304" pitchFamily="18" charset="0"/>
              </a:rPr>
              <a:t>("value of </a:t>
            </a:r>
            <a:r>
              <a:rPr lang="en-IN" dirty="0" err="1">
                <a:latin typeface="Times New Roman" panose="02020603050405020304" pitchFamily="18" charset="0"/>
                <a:cs typeface="Times New Roman" panose="02020603050405020304" pitchFamily="18" charset="0"/>
              </a:rPr>
              <a:t>letter_sequence</a:t>
            </a:r>
            <a:r>
              <a:rPr lang="en-IN" dirty="0">
                <a:latin typeface="Times New Roman" panose="02020603050405020304" pitchFamily="18" charset="0"/>
                <a:cs typeface="Times New Roman" panose="02020603050405020304" pitchFamily="18" charset="0"/>
              </a:rPr>
              <a:t> : %s \n", </a:t>
            </a:r>
            <a:r>
              <a:rPr lang="en-IN" dirty="0" err="1">
                <a:latin typeface="Times New Roman" panose="02020603050405020304" pitchFamily="18" charset="0"/>
                <a:cs typeface="Times New Roman" panose="02020603050405020304" pitchFamily="18" charset="0"/>
              </a:rPr>
              <a:t>letter_sequence</a:t>
            </a:r>
            <a:r>
              <a:rPr lang="en-IN"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fontAlgn="base"/>
            <a:r>
              <a:rPr lang="en-IN" dirty="0" err="1">
                <a:latin typeface="Times New Roman" panose="02020603050405020304" pitchFamily="18" charset="0"/>
                <a:cs typeface="Times New Roman" panose="02020603050405020304" pitchFamily="18" charset="0"/>
              </a:rPr>
              <a:t>printf</a:t>
            </a:r>
            <a:r>
              <a:rPr lang="en-IN" dirty="0">
                <a:latin typeface="Times New Roman" panose="02020603050405020304" pitchFamily="18" charset="0"/>
                <a:cs typeface="Times New Roman" panose="02020603050405020304" pitchFamily="18" charset="0"/>
              </a:rPr>
              <a:t>("value of </a:t>
            </a:r>
            <a:r>
              <a:rPr lang="en-IN" dirty="0" err="1">
                <a:latin typeface="Times New Roman" panose="02020603050405020304" pitchFamily="18" charset="0"/>
                <a:cs typeface="Times New Roman" panose="02020603050405020304" pitchFamily="18" charset="0"/>
              </a:rPr>
              <a:t>backslash_char</a:t>
            </a:r>
            <a:r>
              <a:rPr lang="en-IN" dirty="0">
                <a:latin typeface="Times New Roman" panose="02020603050405020304" pitchFamily="18" charset="0"/>
                <a:cs typeface="Times New Roman" panose="02020603050405020304" pitchFamily="18" charset="0"/>
              </a:rPr>
              <a:t> : %c \n", </a:t>
            </a:r>
            <a:r>
              <a:rPr lang="en-IN" dirty="0" err="1">
                <a:latin typeface="Times New Roman" panose="02020603050405020304" pitchFamily="18" charset="0"/>
                <a:cs typeface="Times New Roman" panose="02020603050405020304" pitchFamily="18" charset="0"/>
              </a:rPr>
              <a:t>backslash_char</a:t>
            </a:r>
            <a:r>
              <a:rPr lang="en-IN"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5" name="TextBox 4"/>
          <p:cNvSpPr txBox="1"/>
          <p:nvPr/>
        </p:nvSpPr>
        <p:spPr>
          <a:xfrm>
            <a:off x="7304001" y="3313959"/>
            <a:ext cx="3429000" cy="1754326"/>
          </a:xfrm>
          <a:prstGeom prst="rect">
            <a:avLst/>
          </a:prstGeom>
          <a:noFill/>
        </p:spPr>
        <p:txBody>
          <a:bodyPr wrap="square" rtlCol="0">
            <a:spAutoFit/>
          </a:bodyPr>
          <a:lstStyle/>
          <a:p>
            <a:r>
              <a:rPr lang="en-IN" b="1" dirty="0">
                <a:latin typeface="Times New Roman" panose="02020603050405020304" pitchFamily="18" charset="0"/>
                <a:cs typeface="Times New Roman" panose="02020603050405020304" pitchFamily="18" charset="0"/>
              </a:rPr>
              <a:t>OUTPUT:</a:t>
            </a:r>
            <a:r>
              <a:rPr lang="en-IN"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r>
              <a:rPr lang="en-IN" dirty="0">
                <a:latin typeface="Times New Roman" panose="02020603050405020304" pitchFamily="18" charset="0"/>
                <a:cs typeface="Times New Roman" panose="02020603050405020304" pitchFamily="18" charset="0"/>
              </a:rPr>
              <a:t>value of height : 100</a:t>
            </a:r>
            <a:br>
              <a:rPr lang="en-IN" dirty="0">
                <a:latin typeface="Times New Roman" panose="02020603050405020304" pitchFamily="18" charset="0"/>
                <a:cs typeface="Times New Roman" panose="02020603050405020304" pitchFamily="18" charset="0"/>
              </a:rPr>
            </a:br>
            <a:r>
              <a:rPr lang="en-IN" dirty="0">
                <a:latin typeface="Times New Roman" panose="02020603050405020304" pitchFamily="18" charset="0"/>
                <a:cs typeface="Times New Roman" panose="02020603050405020304" pitchFamily="18" charset="0"/>
              </a:rPr>
              <a:t>value of number : 3.140000</a:t>
            </a:r>
            <a:br>
              <a:rPr lang="en-IN" dirty="0">
                <a:latin typeface="Times New Roman" panose="02020603050405020304" pitchFamily="18" charset="0"/>
                <a:cs typeface="Times New Roman" panose="02020603050405020304" pitchFamily="18" charset="0"/>
              </a:rPr>
            </a:br>
            <a:r>
              <a:rPr lang="en-IN" dirty="0">
                <a:latin typeface="Times New Roman" panose="02020603050405020304" pitchFamily="18" charset="0"/>
                <a:cs typeface="Times New Roman" panose="02020603050405020304" pitchFamily="18" charset="0"/>
              </a:rPr>
              <a:t>value of letter : A</a:t>
            </a:r>
            <a:br>
              <a:rPr lang="en-IN" dirty="0">
                <a:latin typeface="Times New Roman" panose="02020603050405020304" pitchFamily="18" charset="0"/>
                <a:cs typeface="Times New Roman" panose="02020603050405020304" pitchFamily="18" charset="0"/>
              </a:rPr>
            </a:br>
            <a:r>
              <a:rPr lang="en-IN" dirty="0">
                <a:latin typeface="Times New Roman" panose="02020603050405020304" pitchFamily="18" charset="0"/>
                <a:cs typeface="Times New Roman" panose="02020603050405020304" pitchFamily="18" charset="0"/>
              </a:rPr>
              <a:t>value of </a:t>
            </a:r>
            <a:r>
              <a:rPr lang="en-IN" dirty="0" err="1">
                <a:latin typeface="Times New Roman" panose="02020603050405020304" pitchFamily="18" charset="0"/>
                <a:cs typeface="Times New Roman" panose="02020603050405020304" pitchFamily="18" charset="0"/>
              </a:rPr>
              <a:t>letter_sequence</a:t>
            </a:r>
            <a:r>
              <a:rPr lang="en-IN" dirty="0">
                <a:latin typeface="Times New Roman" panose="02020603050405020304" pitchFamily="18" charset="0"/>
                <a:cs typeface="Times New Roman" panose="02020603050405020304" pitchFamily="18" charset="0"/>
              </a:rPr>
              <a:t> : ABC</a:t>
            </a:r>
            <a:br>
              <a:rPr lang="en-IN" dirty="0">
                <a:latin typeface="Times New Roman" panose="02020603050405020304" pitchFamily="18" charset="0"/>
                <a:cs typeface="Times New Roman" panose="02020603050405020304" pitchFamily="18" charset="0"/>
              </a:rPr>
            </a:br>
            <a:r>
              <a:rPr lang="en-IN" dirty="0">
                <a:latin typeface="Times New Roman" panose="02020603050405020304" pitchFamily="18" charset="0"/>
                <a:cs typeface="Times New Roman" panose="02020603050405020304" pitchFamily="18" charset="0"/>
              </a:rPr>
              <a:t>value of </a:t>
            </a:r>
            <a:r>
              <a:rPr lang="en-IN" dirty="0" err="1">
                <a:latin typeface="Times New Roman" panose="02020603050405020304" pitchFamily="18" charset="0"/>
                <a:cs typeface="Times New Roman" panose="02020603050405020304" pitchFamily="18" charset="0"/>
              </a:rPr>
              <a:t>backslash_char</a:t>
            </a:r>
            <a:r>
              <a:rPr lang="en-IN" dirty="0">
                <a:latin typeface="Times New Roman" panose="02020603050405020304" pitchFamily="18" charset="0"/>
                <a:cs typeface="Times New Roman" panose="02020603050405020304" pitchFamily="18" charset="0"/>
              </a:rPr>
              <a:t> : ?</a:t>
            </a:r>
            <a:r>
              <a:rPr lang="en-IN" b="1"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cxnSp>
        <p:nvCxnSpPr>
          <p:cNvPr id="7" name="Straight Connector 6"/>
          <p:cNvCxnSpPr/>
          <p:nvPr/>
        </p:nvCxnSpPr>
        <p:spPr>
          <a:xfrm flipH="1">
            <a:off x="5390148" y="2057400"/>
            <a:ext cx="2478505" cy="3742962"/>
          </a:xfrm>
          <a:prstGeom prst="line">
            <a:avLst/>
          </a:prstGeom>
        </p:spPr>
        <p:style>
          <a:lnRef idx="1">
            <a:schemeClr val="dk1"/>
          </a:lnRef>
          <a:fillRef idx="0">
            <a:schemeClr val="dk1"/>
          </a:fillRef>
          <a:effectRef idx="0">
            <a:schemeClr val="dk1"/>
          </a:effectRef>
          <a:fontRef idx="minor">
            <a:schemeClr val="tx1"/>
          </a:fontRef>
        </p:style>
      </p:cxnSp>
      <p:sp>
        <p:nvSpPr>
          <p:cNvPr id="6" name="Rectangle 5"/>
          <p:cNvSpPr/>
          <p:nvPr/>
        </p:nvSpPr>
        <p:spPr>
          <a:xfrm>
            <a:off x="5248678" y="6283234"/>
            <a:ext cx="6943322" cy="57476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Dr  M.A. JAMAL MOHAMED YASEEN ZUBEIR JMC TRICHY</a:t>
            </a:r>
          </a:p>
        </p:txBody>
      </p:sp>
      <p:pic>
        <p:nvPicPr>
          <p:cNvPr id="8" name="Picture 7"/>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495911" y="518984"/>
            <a:ext cx="1924050" cy="1819275"/>
          </a:xfrm>
          <a:prstGeom prst="rect">
            <a:avLst/>
          </a:prstGeom>
        </p:spPr>
      </p:pic>
      <p:sp>
        <p:nvSpPr>
          <p:cNvPr id="9" name="Rectangle 8"/>
          <p:cNvSpPr/>
          <p:nvPr/>
        </p:nvSpPr>
        <p:spPr>
          <a:xfrm>
            <a:off x="0" y="0"/>
            <a:ext cx="5434149" cy="51898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PROGRAMMING IN C</a:t>
            </a:r>
          </a:p>
        </p:txBody>
      </p:sp>
    </p:spTree>
    <p:extLst>
      <p:ext uri="{BB962C8B-B14F-4D97-AF65-F5344CB8AC3E}">
        <p14:creationId xmlns:p14="http://schemas.microsoft.com/office/powerpoint/2010/main" val="221736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nodeType="withEffect">
                                  <p:stCondLst>
                                    <p:cond delay="0"/>
                                  </p:stCondLst>
                                  <p:childTnLst>
                                    <p:animScale>
                                      <p:cBhvr>
                                        <p:cTn id="6" dur="2000" fill="hold"/>
                                        <p:tgtEl>
                                          <p:spTgt spid="9">
                                            <p:txEl>
                                              <p:pRg st="0" end="0"/>
                                            </p:txEl>
                                          </p:spTgt>
                                        </p:tgtEl>
                                      </p:cBhvr>
                                      <p:by x="150000" y="150000"/>
                                    </p:animScale>
                                  </p:childTnLst>
                                </p:cTn>
                              </p:par>
                              <p:par>
                                <p:cTn id="7" presetID="26" presetClass="emph" presetSubtype="0" repeatCount="indefinite" fill="hold" nodeType="withEffect">
                                  <p:stCondLst>
                                    <p:cond delay="0"/>
                                  </p:stCondLst>
                                  <p:childTnLst>
                                    <p:animEffect transition="out" filter="fade">
                                      <p:cBhvr>
                                        <p:cTn id="8" dur="2000" tmFilter="0, 0; .2, .5; .8, .5; 1, 0"/>
                                        <p:tgtEl>
                                          <p:spTgt spid="8"/>
                                        </p:tgtEl>
                                      </p:cBhvr>
                                    </p:animEffect>
                                    <p:animScale>
                                      <p:cBhvr>
                                        <p:cTn id="9" dur="1000" autoRev="1" fill="hold"/>
                                        <p:tgtEl>
                                          <p:spTgt spid="8"/>
                                        </p:tgtEl>
                                      </p:cBhvr>
                                      <p:by x="105000" y="105000"/>
                                    </p:animScale>
                                  </p:childTnLst>
                                </p:cTn>
                              </p:par>
                              <p:par>
                                <p:cTn id="10" presetID="16" presetClass="entr" presetSubtype="21" repeatCount="indefinite"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56058" y="409074"/>
            <a:ext cx="3617944" cy="673768"/>
          </a:xfrm>
        </p:spPr>
        <p:txBody>
          <a:bodyPr>
            <a:normAutofit fontScale="90000"/>
          </a:bodyPr>
          <a:lstStyle/>
          <a:p>
            <a:r>
              <a:rPr lang="en-IN" b="1" dirty="0">
                <a:solidFill>
                  <a:schemeClr val="tx1"/>
                </a:solidFill>
                <a:latin typeface="Bahnschrift" panose="020B0502040204020203" pitchFamily="34" charset="0"/>
              </a:rPr>
              <a:t>C KEYWORDS:</a:t>
            </a:r>
            <a:br>
              <a:rPr lang="en-US" dirty="0">
                <a:solidFill>
                  <a:schemeClr val="tx1"/>
                </a:solidFill>
                <a:latin typeface="Bahnschrift" panose="020B0502040204020203" pitchFamily="34" charset="0"/>
              </a:rPr>
            </a:br>
            <a:endParaRPr lang="en-US" dirty="0">
              <a:solidFill>
                <a:schemeClr val="tx1"/>
              </a:solidFill>
              <a:latin typeface="Bahnschrift" panose="020B0502040204020203" pitchFamily="34" charset="0"/>
            </a:endParaRPr>
          </a:p>
        </p:txBody>
      </p:sp>
      <p:sp>
        <p:nvSpPr>
          <p:cNvPr id="3" name="Content Placeholder 2"/>
          <p:cNvSpPr>
            <a:spLocks noGrp="1"/>
          </p:cNvSpPr>
          <p:nvPr>
            <p:ph idx="1"/>
          </p:nvPr>
        </p:nvSpPr>
        <p:spPr>
          <a:xfrm>
            <a:off x="677334" y="745958"/>
            <a:ext cx="8596668" cy="5295405"/>
          </a:xfrm>
        </p:spPr>
        <p:txBody>
          <a:bodyPr/>
          <a:lstStyle/>
          <a:p>
            <a:pPr algn="just"/>
            <a:r>
              <a:rPr lang="en-IN" sz="2000" dirty="0">
                <a:latin typeface="Times New Roman" panose="02020603050405020304" pitchFamily="18" charset="0"/>
                <a:cs typeface="Times New Roman" panose="02020603050405020304" pitchFamily="18" charset="0"/>
              </a:rPr>
              <a:t>There are only 32 keywords available in C.</a:t>
            </a:r>
            <a:endParaRPr lang="en-US" sz="2000" dirty="0">
              <a:latin typeface="Times New Roman" panose="02020603050405020304" pitchFamily="18" charset="0"/>
              <a:cs typeface="Times New Roman" panose="02020603050405020304" pitchFamily="18" charset="0"/>
            </a:endParaRPr>
          </a:p>
          <a:p>
            <a:pPr lvl="0" algn="just" fontAlgn="base"/>
            <a:r>
              <a:rPr lang="en-IN" sz="2000" dirty="0">
                <a:latin typeface="Times New Roman" panose="02020603050405020304" pitchFamily="18" charset="0"/>
                <a:cs typeface="Times New Roman" panose="02020603050405020304" pitchFamily="18" charset="0"/>
              </a:rPr>
              <a:t>Keywords are pre-defined words in a C compiler.</a:t>
            </a:r>
            <a:endParaRPr lang="en-US" sz="2000" dirty="0">
              <a:latin typeface="Times New Roman" panose="02020603050405020304" pitchFamily="18" charset="0"/>
              <a:cs typeface="Times New Roman" panose="02020603050405020304" pitchFamily="18" charset="0"/>
            </a:endParaRPr>
          </a:p>
          <a:p>
            <a:pPr lvl="0" algn="just" fontAlgn="base"/>
            <a:r>
              <a:rPr lang="en-IN" sz="2000" dirty="0">
                <a:latin typeface="Times New Roman" panose="02020603050405020304" pitchFamily="18" charset="0"/>
                <a:cs typeface="Times New Roman" panose="02020603050405020304" pitchFamily="18" charset="0"/>
              </a:rPr>
              <a:t>Each keyword is meant to perform a specific function in a C program.</a:t>
            </a:r>
            <a:endParaRPr lang="en-US" sz="2000" dirty="0">
              <a:latin typeface="Times New Roman" panose="02020603050405020304" pitchFamily="18" charset="0"/>
              <a:cs typeface="Times New Roman" panose="02020603050405020304" pitchFamily="18" charset="0"/>
            </a:endParaRPr>
          </a:p>
          <a:p>
            <a:pPr lvl="0" algn="just" fontAlgn="base"/>
            <a:r>
              <a:rPr lang="en-IN" sz="2000" dirty="0">
                <a:latin typeface="Times New Roman" panose="02020603050405020304" pitchFamily="18" charset="0"/>
                <a:cs typeface="Times New Roman" panose="02020603050405020304" pitchFamily="18" charset="0"/>
              </a:rPr>
              <a:t>Since keywords are referred names for compiler, they can’t be used as variable name.</a:t>
            </a:r>
            <a:endParaRPr lang="en-US" sz="2000" dirty="0">
              <a:latin typeface="Times New Roman" panose="02020603050405020304" pitchFamily="18" charset="0"/>
              <a:cs typeface="Times New Roman" panose="02020603050405020304" pitchFamily="18" charset="0"/>
            </a:endParaRPr>
          </a:p>
          <a:p>
            <a:pPr algn="just" fontAlgn="base"/>
            <a:r>
              <a:rPr lang="en-IN" sz="2000" dirty="0">
                <a:latin typeface="Times New Roman" panose="02020603050405020304" pitchFamily="18" charset="0"/>
                <a:cs typeface="Times New Roman" panose="02020603050405020304" pitchFamily="18" charset="0"/>
              </a:rPr>
              <a:t>C language supports 32 keywords which are given below.</a:t>
            </a:r>
            <a:endParaRPr lang="en-US" sz="2000" dirty="0">
              <a:latin typeface="Times New Roman" panose="02020603050405020304" pitchFamily="18" charset="0"/>
              <a:cs typeface="Times New Roman" panose="02020603050405020304" pitchFamily="18" charset="0"/>
            </a:endParaRPr>
          </a:p>
          <a:p>
            <a:endParaRPr lang="en-US" dirty="0"/>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869" y="3194639"/>
            <a:ext cx="7284085" cy="3073698"/>
          </a:xfrm>
          <a:prstGeom prst="rect">
            <a:avLst/>
          </a:prstGeom>
        </p:spPr>
      </p:pic>
      <p:sp>
        <p:nvSpPr>
          <p:cNvPr id="5" name="Rectangle 4"/>
          <p:cNvSpPr/>
          <p:nvPr/>
        </p:nvSpPr>
        <p:spPr>
          <a:xfrm>
            <a:off x="5248678" y="6283234"/>
            <a:ext cx="6943322" cy="57476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Dr  M.A. JAMAL MOHAMED YASEEN ZUBEIR JMC TRICHY</a:t>
            </a:r>
          </a:p>
        </p:txBody>
      </p:sp>
      <p:pic>
        <p:nvPicPr>
          <p:cNvPr id="6" name="Picture 5"/>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495911" y="518984"/>
            <a:ext cx="1924050" cy="1819275"/>
          </a:xfrm>
          <a:prstGeom prst="rect">
            <a:avLst/>
          </a:prstGeom>
        </p:spPr>
      </p:pic>
      <p:sp>
        <p:nvSpPr>
          <p:cNvPr id="7" name="Rectangle 6"/>
          <p:cNvSpPr/>
          <p:nvPr/>
        </p:nvSpPr>
        <p:spPr>
          <a:xfrm>
            <a:off x="0" y="0"/>
            <a:ext cx="5434149" cy="51898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PROGRAMMING IN C</a:t>
            </a:r>
          </a:p>
        </p:txBody>
      </p:sp>
    </p:spTree>
    <p:extLst>
      <p:ext uri="{BB962C8B-B14F-4D97-AF65-F5344CB8AC3E}">
        <p14:creationId xmlns:p14="http://schemas.microsoft.com/office/powerpoint/2010/main" val="818203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nodeType="withEffect">
                                  <p:stCondLst>
                                    <p:cond delay="0"/>
                                  </p:stCondLst>
                                  <p:childTnLst>
                                    <p:animScale>
                                      <p:cBhvr>
                                        <p:cTn id="6" dur="2000" fill="hold"/>
                                        <p:tgtEl>
                                          <p:spTgt spid="7">
                                            <p:txEl>
                                              <p:pRg st="0" end="0"/>
                                            </p:txEl>
                                          </p:spTgt>
                                        </p:tgtEl>
                                      </p:cBhvr>
                                      <p:by x="150000" y="150000"/>
                                    </p:animScale>
                                  </p:childTnLst>
                                </p:cTn>
                              </p:par>
                              <p:par>
                                <p:cTn id="7" presetID="26" presetClass="emph" presetSubtype="0" repeatCount="indefinite" fill="hold" nodeType="withEffect">
                                  <p:stCondLst>
                                    <p:cond delay="0"/>
                                  </p:stCondLst>
                                  <p:childTnLst>
                                    <p:animEffect transition="out" filter="fade">
                                      <p:cBhvr>
                                        <p:cTn id="8" dur="2000" tmFilter="0, 0; .2, .5; .8, .5; 1, 0"/>
                                        <p:tgtEl>
                                          <p:spTgt spid="6"/>
                                        </p:tgtEl>
                                      </p:cBhvr>
                                    </p:animEffect>
                                    <p:animScale>
                                      <p:cBhvr>
                                        <p:cTn id="9" dur="1000" autoRev="1" fill="hold"/>
                                        <p:tgtEl>
                                          <p:spTgt spid="6"/>
                                        </p:tgtEl>
                                      </p:cBhvr>
                                      <p:by x="105000" y="105000"/>
                                    </p:animScale>
                                  </p:childTnLst>
                                </p:cTn>
                              </p:par>
                              <p:par>
                                <p:cTn id="10" presetID="16" presetClass="entr" presetSubtype="21" repeatCount="indefinite"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983</TotalTime>
  <Words>3367</Words>
  <Application>Microsoft Office PowerPoint</Application>
  <PresentationFormat>Widescreen</PresentationFormat>
  <Paragraphs>374</Paragraphs>
  <Slides>33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Arial</vt:lpstr>
      <vt:lpstr>Bahnschrift</vt:lpstr>
      <vt:lpstr>Calibri</vt:lpstr>
      <vt:lpstr>Times New Roman</vt:lpstr>
      <vt:lpstr>Trebuchet MS</vt:lpstr>
      <vt:lpstr>Wingdings 3</vt:lpstr>
      <vt:lpstr>Facet</vt:lpstr>
      <vt:lpstr>PowerPoint Presentation</vt:lpstr>
      <vt:lpstr>What is C?</vt:lpstr>
      <vt:lpstr>The C Character Set:</vt:lpstr>
      <vt:lpstr>Constants:</vt:lpstr>
      <vt:lpstr>Constants:</vt:lpstr>
      <vt:lpstr>PowerPoint Presentation</vt:lpstr>
      <vt:lpstr>RULES FOR CONSTRUCTING C CONSTANT:</vt:lpstr>
      <vt:lpstr>PowerPoint Presentation</vt:lpstr>
      <vt:lpstr>C KEYWORDS: </vt:lpstr>
      <vt:lpstr>C VARIABLES AND TYPES:</vt:lpstr>
      <vt:lpstr>PowerPoint Presentation</vt:lpstr>
      <vt:lpstr>VARIABLE  DEFINITION  IN  C:</vt:lpstr>
      <vt:lpstr>THE FIRST C PROGRAM:</vt:lpstr>
      <vt:lpstr>PowerPoint Presentation</vt:lpstr>
      <vt:lpstr>COMPILATION AND EXECUTION:</vt:lpstr>
      <vt:lpstr>C INSTRUCTIONS:</vt:lpstr>
      <vt:lpstr>PowerPoint Presentation</vt:lpstr>
      <vt:lpstr>PowerPoint Presentation</vt:lpstr>
      <vt:lpstr>PowerPoint Presentation</vt:lpstr>
      <vt:lpstr>CONTROL INSTRUCTIONS IN C:</vt:lpstr>
      <vt:lpstr>PowerPoint Presentation</vt:lpstr>
      <vt:lpstr>PowerPoint Presentation</vt:lpstr>
      <vt:lpstr>PowerPoint Presentation</vt:lpstr>
      <vt:lpstr>PowerPoint Presentation</vt:lpstr>
      <vt:lpstr>PowerPoint Presentation</vt:lpstr>
      <vt:lpstr>USE OF LOGICAL OPERATORS:</vt:lpstr>
      <vt:lpstr>LOOP CONTROL STRUCTURE: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PROGRAMMING IN C</dc:title>
  <dc:creator>AHAMED</dc:creator>
  <cp:lastModifiedBy>admin</cp:lastModifiedBy>
  <cp:revision>100</cp:revision>
  <dcterms:created xsi:type="dcterms:W3CDTF">2021-06-20T09:53:57Z</dcterms:created>
  <dcterms:modified xsi:type="dcterms:W3CDTF">2023-04-05T05:07:55Z</dcterms:modified>
</cp:coreProperties>
</file>